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56" r:id="rId1"/>
  </p:sldMasterIdLst>
  <p:notesMasterIdLst>
    <p:notesMasterId r:id="rId32"/>
  </p:notesMasterIdLst>
  <p:handoutMasterIdLst>
    <p:handoutMasterId r:id="rId33"/>
  </p:handoutMasterIdLst>
  <p:sldIdLst>
    <p:sldId id="257" r:id="rId2"/>
    <p:sldId id="383" r:id="rId3"/>
    <p:sldId id="384" r:id="rId4"/>
    <p:sldId id="392" r:id="rId5"/>
    <p:sldId id="372" r:id="rId6"/>
    <p:sldId id="401" r:id="rId7"/>
    <p:sldId id="406" r:id="rId8"/>
    <p:sldId id="407" r:id="rId9"/>
    <p:sldId id="394" r:id="rId10"/>
    <p:sldId id="412" r:id="rId11"/>
    <p:sldId id="408" r:id="rId12"/>
    <p:sldId id="409" r:id="rId13"/>
    <p:sldId id="410" r:id="rId14"/>
    <p:sldId id="375" r:id="rId15"/>
    <p:sldId id="373" r:id="rId16"/>
    <p:sldId id="380" r:id="rId17"/>
    <p:sldId id="353" r:id="rId18"/>
    <p:sldId id="321" r:id="rId19"/>
    <p:sldId id="333" r:id="rId20"/>
    <p:sldId id="343" r:id="rId21"/>
    <p:sldId id="354" r:id="rId22"/>
    <p:sldId id="356" r:id="rId23"/>
    <p:sldId id="344" r:id="rId24"/>
    <p:sldId id="326" r:id="rId25"/>
    <p:sldId id="327" r:id="rId26"/>
    <p:sldId id="328" r:id="rId27"/>
    <p:sldId id="385" r:id="rId28"/>
    <p:sldId id="367" r:id="rId29"/>
    <p:sldId id="329" r:id="rId30"/>
    <p:sldId id="33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53" autoAdjust="0"/>
    <p:restoredTop sz="94627" autoAdjust="0"/>
  </p:normalViewPr>
  <p:slideViewPr>
    <p:cSldViewPr snapToGrid="0">
      <p:cViewPr varScale="1">
        <p:scale>
          <a:sx n="207" d="100"/>
          <a:sy n="207" d="100"/>
        </p:scale>
        <p:origin x="184" y="600"/>
      </p:cViewPr>
      <p:guideLst/>
    </p:cSldViewPr>
  </p:slideViewPr>
  <p:notesTextViewPr>
    <p:cViewPr>
      <p:scale>
        <a:sx n="1" d="1"/>
        <a:sy n="1" d="1"/>
      </p:scale>
      <p:origin x="0" y="0"/>
    </p:cViewPr>
  </p:notesTextViewPr>
  <p:sorterViewPr>
    <p:cViewPr>
      <p:scale>
        <a:sx n="100" d="100"/>
        <a:sy n="100" d="100"/>
      </p:scale>
      <p:origin x="0" y="-2796"/>
    </p:cViewPr>
  </p:sorterViewPr>
  <p:notesViewPr>
    <p:cSldViewPr snapToGrid="0">
      <p:cViewPr varScale="1">
        <p:scale>
          <a:sx n="67" d="100"/>
          <a:sy n="67" d="100"/>
        </p:scale>
        <p:origin x="2550" y="2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AC5DE8-72AB-4311-B7F9-D8DECEB41F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6DAE628-6635-46E1-875C-1C42D92401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AFC3E4-84A8-4919-85EC-44864A39DB9E}" type="datetimeFigureOut">
              <a:rPr lang="en-US" smtClean="0"/>
              <a:t>4/26/21</a:t>
            </a:fld>
            <a:endParaRPr lang="en-US"/>
          </a:p>
        </p:txBody>
      </p:sp>
      <p:sp>
        <p:nvSpPr>
          <p:cNvPr id="4" name="Footer Placeholder 3">
            <a:extLst>
              <a:ext uri="{FF2B5EF4-FFF2-40B4-BE49-F238E27FC236}">
                <a16:creationId xmlns:a16="http://schemas.microsoft.com/office/drawing/2014/main" id="{CD9EA2C9-11C7-45C1-8F8D-A037D520DD9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C55BA9A-0E03-4FB2-893C-5B93BA40767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42383E-40CA-4FDA-A8F5-91ED89CA5AEC}" type="slidenum">
              <a:rPr lang="en-US" smtClean="0"/>
              <a:t>‹#›</a:t>
            </a:fld>
            <a:endParaRPr lang="en-US"/>
          </a:p>
        </p:txBody>
      </p:sp>
    </p:spTree>
    <p:extLst>
      <p:ext uri="{BB962C8B-B14F-4D97-AF65-F5344CB8AC3E}">
        <p14:creationId xmlns:p14="http://schemas.microsoft.com/office/powerpoint/2010/main" val="33888088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18DFF2-DDBA-4561-A2E2-B02AF36F595A}"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83FBFF-F6A4-43DB-9FE3-8E29169AFCE7}" type="slidenum">
              <a:rPr lang="en-US" smtClean="0"/>
              <a:t>‹#›</a:t>
            </a:fld>
            <a:endParaRPr lang="en-US"/>
          </a:p>
        </p:txBody>
      </p:sp>
    </p:spTree>
    <p:extLst>
      <p:ext uri="{BB962C8B-B14F-4D97-AF65-F5344CB8AC3E}">
        <p14:creationId xmlns:p14="http://schemas.microsoft.com/office/powerpoint/2010/main" val="37829282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83FBFF-F6A4-43DB-9FE3-8E29169AFCE7}" type="slidenum">
              <a:rPr lang="en-US" smtClean="0"/>
              <a:t>9</a:t>
            </a:fld>
            <a:endParaRPr lang="en-US"/>
          </a:p>
        </p:txBody>
      </p:sp>
    </p:spTree>
    <p:extLst>
      <p:ext uri="{BB962C8B-B14F-4D97-AF65-F5344CB8AC3E}">
        <p14:creationId xmlns:p14="http://schemas.microsoft.com/office/powerpoint/2010/main" val="528592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413AACD-7938-8D43-B5AF-114DD1FE74B0}" type="datetime1">
              <a:rPr lang="en-US" smtClean="0"/>
              <a:t>4/26/21</a:t>
            </a:fld>
            <a:endParaRPr lang="en-US"/>
          </a:p>
        </p:txBody>
      </p:sp>
      <p:sp>
        <p:nvSpPr>
          <p:cNvPr id="5" name="Footer Placeholder 4"/>
          <p:cNvSpPr>
            <a:spLocks noGrp="1"/>
          </p:cNvSpPr>
          <p:nvPr>
            <p:ph type="ftr" sz="quarter" idx="11"/>
          </p:nvPr>
        </p:nvSpPr>
        <p:spPr/>
        <p:txBody>
          <a:bodyPr/>
          <a:lstStyle/>
          <a:p>
            <a:r>
              <a:rPr lang="en-US"/>
              <a:t>SDI Medical Vignette IRT Analysis</a:t>
            </a:r>
          </a:p>
        </p:txBody>
      </p:sp>
      <p:sp>
        <p:nvSpPr>
          <p:cNvPr id="6" name="Slide Number Placeholder 5"/>
          <p:cNvSpPr>
            <a:spLocks noGrp="1"/>
          </p:cNvSpPr>
          <p:nvPr>
            <p:ph type="sldNum" sz="quarter" idx="12"/>
          </p:nvPr>
        </p:nvSpPr>
        <p:spPr/>
        <p:txBody>
          <a:bodyPr/>
          <a:lstStyle/>
          <a:p>
            <a:fld id="{4FAB73BC-B049-4115-A692-8D63A059BFB8}" type="slidenum">
              <a:rPr lang="en-US"/>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197" y="4975130"/>
            <a:ext cx="4029073" cy="128007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7934" y="5022890"/>
            <a:ext cx="3624263" cy="1151459"/>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l="13382" t="23331" r="12195" b="21471"/>
          <a:stretch/>
        </p:blipFill>
        <p:spPr>
          <a:xfrm>
            <a:off x="5486476" y="5677736"/>
            <a:ext cx="1184148" cy="56459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235356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500029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8213909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719729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6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271266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7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How-To Guide</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82137796-0DCB-4FA3-BC04-A656CFCE5D7D}" type="datetime1">
              <a:rPr lang="en-US" smtClean="0"/>
              <a:t>4/26/21</a:t>
            </a:fld>
            <a:endParaRPr lang="en-US"/>
          </a:p>
        </p:txBody>
      </p:sp>
      <p:sp>
        <p:nvSpPr>
          <p:cNvPr id="12" name="Title 1">
            <a:extLst>
              <a:ext uri="{FF2B5EF4-FFF2-40B4-BE49-F238E27FC236}">
                <a16:creationId xmlns:a16="http://schemas.microsoft.com/office/drawing/2014/main" id="{B44EF7B1-E809-4AEA-864D-A6C9885272D1}"/>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671C837C-560E-40DB-A2EF-2A8BB66E73B6}"/>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37BC9EE3-85EF-4A7C-A60A-54831272E8C1}"/>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667707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8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How-To Guide</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82137796-0DCB-4FA3-BC04-A656CFCE5D7D}" type="datetime1">
              <a:rPr lang="en-US" smtClean="0"/>
              <a:t>4/26/21</a:t>
            </a:fld>
            <a:endParaRPr lang="en-US"/>
          </a:p>
        </p:txBody>
      </p:sp>
      <p:sp>
        <p:nvSpPr>
          <p:cNvPr id="12" name="Title 1">
            <a:extLst>
              <a:ext uri="{FF2B5EF4-FFF2-40B4-BE49-F238E27FC236}">
                <a16:creationId xmlns:a16="http://schemas.microsoft.com/office/drawing/2014/main" id="{B44EF7B1-E809-4AEA-864D-A6C9885272D1}"/>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671C837C-560E-40DB-A2EF-2A8BB66E73B6}"/>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37BC9EE3-85EF-4A7C-A60A-54831272E8C1}"/>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7626061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D4ECD7-34F6-B74F-9299-C11BE753C2BB}" type="datetime1">
              <a:rPr lang="en-US" smtClean="0"/>
              <a:t>4/26/21</a:t>
            </a:fld>
            <a:endParaRPr lang="en-US"/>
          </a:p>
        </p:txBody>
      </p:sp>
      <p:sp>
        <p:nvSpPr>
          <p:cNvPr id="5" name="Footer Placeholder 4"/>
          <p:cNvSpPr>
            <a:spLocks noGrp="1"/>
          </p:cNvSpPr>
          <p:nvPr>
            <p:ph type="ftr" sz="quarter" idx="11"/>
          </p:nvPr>
        </p:nvSpPr>
        <p:spPr/>
        <p:txBody>
          <a:bodyPr/>
          <a:lstStyle/>
          <a:p>
            <a:r>
              <a:rPr lang="en-US"/>
              <a:t>SDI Medical Vignette IRT Analysis</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marL="457200" indent="-457200">
              <a:buFont typeface="+mj-lt"/>
              <a:buAutoNum type="arabicPeriod"/>
              <a:defRPr/>
            </a:lvl1pPr>
            <a:lvl2pPr marL="544068" indent="-342900">
              <a:buFont typeface="+mj-lt"/>
              <a:buAutoNum type="alphaLcPeriod"/>
              <a:defRPr/>
            </a:lvl2pPr>
            <a:lvl3pPr marL="726948" indent="-342900">
              <a:buFont typeface="+mj-lt"/>
              <a:buAutoNum type="alphaLcPeriod"/>
              <a:defRPr/>
            </a:lvl3pPr>
            <a:lvl4pPr marL="909828" indent="-342900">
              <a:buFont typeface="+mj-lt"/>
              <a:buAutoNum type="alphaLcPeriod"/>
              <a:defRPr/>
            </a:lvl4pPr>
            <a:lvl5pPr marL="1092708" indent="-342900">
              <a:buFont typeface="+mj-lt"/>
              <a:buAutoNum type="alphaLcPerio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B4D56-2589-334A-8241-B076E3ECB989}" type="datetime1">
              <a:rPr lang="en-US" smtClean="0"/>
              <a:t>4/26/21</a:t>
            </a:fld>
            <a:endParaRPr lang="en-US"/>
          </a:p>
        </p:txBody>
      </p:sp>
      <p:sp>
        <p:nvSpPr>
          <p:cNvPr id="5" name="Footer Placeholder 4"/>
          <p:cNvSpPr>
            <a:spLocks noGrp="1"/>
          </p:cNvSpPr>
          <p:nvPr>
            <p:ph type="ftr" sz="quarter" idx="11"/>
          </p:nvPr>
        </p:nvSpPr>
        <p:spPr/>
        <p:txBody>
          <a:bodyPr/>
          <a:lstStyle/>
          <a:p>
            <a:r>
              <a:rPr lang="en-US"/>
              <a:t>SDI Medical Vignette IRT Analysis</a:t>
            </a:r>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lvl1pPr>
              <a:defRPr>
                <a:solidFill>
                  <a:schemeClr val="tx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lvl1pPr marL="0" indent="0">
              <a:buNone/>
              <a:defRPr>
                <a:solidFill>
                  <a:schemeClr val="tx1"/>
                </a:solidFill>
              </a:defRPr>
            </a:lvl1pPr>
            <a:lvl2pPr marL="201168" indent="0">
              <a:buNone/>
              <a:defRPr>
                <a:solidFill>
                  <a:schemeClr val="tx1"/>
                </a:solidFill>
              </a:defRPr>
            </a:lvl2pPr>
            <a:lvl3pPr marL="384048" indent="0">
              <a:buNone/>
              <a:defRPr>
                <a:solidFill>
                  <a:schemeClr val="tx1"/>
                </a:solidFill>
              </a:defRPr>
            </a:lvl3pPr>
            <a:lvl4pPr marL="566928" indent="0">
              <a:buNone/>
              <a:defRPr>
                <a:solidFill>
                  <a:schemeClr val="tx1"/>
                </a:solidFill>
              </a:defRPr>
            </a:lvl4pPr>
            <a:lvl5pPr marL="749808"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lvl1pPr marL="0" indent="0">
              <a:buNone/>
              <a:defRPr>
                <a:solidFill>
                  <a:schemeClr val="tx1"/>
                </a:solidFill>
              </a:defRPr>
            </a:lvl1pPr>
            <a:lvl2pPr marL="201168" indent="0">
              <a:buNone/>
              <a:defRPr>
                <a:solidFill>
                  <a:schemeClr val="tx1"/>
                </a:solidFill>
              </a:defRPr>
            </a:lvl2pPr>
            <a:lvl3pPr marL="384048" indent="0">
              <a:buNone/>
              <a:defRPr>
                <a:solidFill>
                  <a:schemeClr val="tx1"/>
                </a:solidFill>
              </a:defRPr>
            </a:lvl3pPr>
            <a:lvl4pPr marL="566928" indent="0">
              <a:buNone/>
              <a:defRPr>
                <a:solidFill>
                  <a:schemeClr val="tx1"/>
                </a:solidFill>
              </a:defRPr>
            </a:lvl4pPr>
            <a:lvl5pPr marL="749808"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CA91BF-4A87-3445-9AA4-3345CE33FDB3}" type="datetime1">
              <a:rPr lang="en-US" smtClean="0"/>
              <a:t>4/26/21</a:t>
            </a:fld>
            <a:endParaRPr lang="en-US"/>
          </a:p>
        </p:txBody>
      </p:sp>
      <p:sp>
        <p:nvSpPr>
          <p:cNvPr id="6" name="Footer Placeholder 5"/>
          <p:cNvSpPr>
            <a:spLocks noGrp="1"/>
          </p:cNvSpPr>
          <p:nvPr>
            <p:ph type="ftr" sz="quarter" idx="11"/>
          </p:nvPr>
        </p:nvSpPr>
        <p:spPr/>
        <p:txBody>
          <a:bodyPr/>
          <a:lstStyle/>
          <a:p>
            <a:r>
              <a:rPr lang="en-US"/>
              <a:t>SDI Medical Vignette IRT Analysis</a:t>
            </a:r>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lgn="ctr">
              <a:buNone/>
              <a:defRPr sz="2000" b="0"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lgn="ctr">
              <a:buNone/>
              <a:defRPr sz="2000" b="0" cap="none"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3E9158-86E3-BF49-90ED-F3B4A24F277D}" type="datetime1">
              <a:rPr lang="en-US" smtClean="0"/>
              <a:t>4/26/21</a:t>
            </a:fld>
            <a:endParaRPr lang="en-US"/>
          </a:p>
        </p:txBody>
      </p:sp>
      <p:sp>
        <p:nvSpPr>
          <p:cNvPr id="8" name="Footer Placeholder 7"/>
          <p:cNvSpPr>
            <a:spLocks noGrp="1"/>
          </p:cNvSpPr>
          <p:nvPr>
            <p:ph type="ftr" sz="quarter" idx="11"/>
          </p:nvPr>
        </p:nvSpPr>
        <p:spPr/>
        <p:txBody>
          <a:bodyPr/>
          <a:lstStyle/>
          <a:p>
            <a:r>
              <a:rPr lang="en-US"/>
              <a:t>SDI Medical Vignette IRT Analysis</a:t>
            </a:r>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A1A0A7-EAF9-1E4A-ACBC-D4DA87412499}" type="datetime1">
              <a:rPr lang="en-US" smtClean="0"/>
              <a:t>4/26/21</a:t>
            </a:fld>
            <a:endParaRPr lang="en-US"/>
          </a:p>
        </p:txBody>
      </p:sp>
      <p:sp>
        <p:nvSpPr>
          <p:cNvPr id="4" name="Footer Placeholder 3"/>
          <p:cNvSpPr>
            <a:spLocks noGrp="1"/>
          </p:cNvSpPr>
          <p:nvPr>
            <p:ph type="ftr" sz="quarter" idx="11"/>
          </p:nvPr>
        </p:nvSpPr>
        <p:spPr/>
        <p:txBody>
          <a:bodyPr/>
          <a:lstStyle/>
          <a:p>
            <a:r>
              <a:rPr lang="en-US"/>
              <a:t>SDI Medical Vignette IRT Analysis</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3A0D995-37DF-9748-8E50-613A9F54532E}" type="datetime1">
              <a:rPr lang="en-US" smtClean="0"/>
              <a:t>4/26/21</a:t>
            </a:fld>
            <a:endParaRPr lang="en-US"/>
          </a:p>
        </p:txBody>
      </p:sp>
      <p:sp>
        <p:nvSpPr>
          <p:cNvPr id="4" name="Footer Placeholder 3"/>
          <p:cNvSpPr>
            <a:spLocks noGrp="1"/>
          </p:cNvSpPr>
          <p:nvPr>
            <p:ph type="ftr" sz="quarter" idx="11"/>
          </p:nvPr>
        </p:nvSpPr>
        <p:spPr/>
        <p:txBody>
          <a:bodyPr/>
          <a:lstStyle/>
          <a:p>
            <a:r>
              <a:rPr lang="en-US"/>
              <a:t>SDI Medical Vignette IRT Analysis</a:t>
            </a:r>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a:p>
        </p:txBody>
      </p:sp>
      <p:sp>
        <p:nvSpPr>
          <p:cNvPr id="8" name="Rectangle 7"/>
          <p:cNvSpPr/>
          <p:nvPr/>
        </p:nvSpPr>
        <p:spPr>
          <a:xfrm>
            <a:off x="885825" y="1585913"/>
            <a:ext cx="10544175" cy="271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1515676"/>
          </a:xfrm>
        </p:spPr>
        <p:txBody>
          <a:bodyPr anchor="t">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143125"/>
            <a:ext cx="3200400" cy="4162079"/>
          </a:xfrm>
        </p:spPr>
        <p:txBody>
          <a:bodyPr lIns="91440" rIns="91440">
            <a:normAutofit/>
          </a:bodyPr>
          <a:lstStyle>
            <a:lvl1pPr marL="0" indent="0">
              <a:buClr>
                <a:schemeClr val="bg1"/>
              </a:buClr>
              <a:buFontTx/>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3192088" cy="365125"/>
          </a:xfrm>
        </p:spPr>
        <p:txBody>
          <a:bodyPr/>
          <a:lstStyle>
            <a:lvl1pPr algn="l">
              <a:defRPr/>
            </a:lvl1pPr>
          </a:lstStyle>
          <a:p>
            <a:fld id="{9ECDE971-5254-2F41-9C72-9F547A7D7776}" type="datetime1">
              <a:rPr lang="en-US" smtClean="0"/>
              <a:t>4/26/21</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1"/>
                </a:solidFill>
              </a:defRPr>
            </a:lvl1pPr>
          </a:lstStyle>
          <a:p>
            <a:r>
              <a:rPr lang="en-US"/>
              <a:t>SDI Medical Vignette IRT Analysis</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sp>
        <p:nvSpPr>
          <p:cNvPr id="10" name="Rectangle 9"/>
          <p:cNvSpPr/>
          <p:nvPr userDrawn="1"/>
        </p:nvSpPr>
        <p:spPr>
          <a:xfrm>
            <a:off x="4200511" y="116137"/>
            <a:ext cx="7858140" cy="6231931"/>
          </a:xfrm>
          <a:prstGeom prst="rect">
            <a:avLst/>
          </a:prstGeom>
          <a:solidFill>
            <a:schemeClr val="lt1"/>
          </a:solidFill>
          <a:ln>
            <a:solidFill>
              <a:schemeClr val="tx1"/>
            </a:solidFill>
          </a:ln>
          <a:effectLst>
            <a:outerShdw blurRad="50800" dist="50800" dir="2700000" algn="c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7B4F2F0-19DA-4481-BC4E-02D17D959309}"/>
              </a:ext>
            </a:extLst>
          </p:cNvPr>
          <p:cNvSpPr/>
          <p:nvPr userDrawn="1"/>
        </p:nvSpPr>
        <p:spPr>
          <a:xfrm>
            <a:off x="2931" y="-4572"/>
            <a:ext cx="3447458" cy="685800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p:cNvSpPr>
            <a:spLocks noGrp="1"/>
          </p:cNvSpPr>
          <p:nvPr>
            <p:ph idx="1"/>
          </p:nvPr>
        </p:nvSpPr>
        <p:spPr>
          <a:xfrm>
            <a:off x="3869268" y="296563"/>
            <a:ext cx="7980862" cy="582003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3869268" y="6356350"/>
            <a:ext cx="5911517" cy="365125"/>
          </a:xfrm>
          <a:prstGeom prst="rect">
            <a:avLst/>
          </a:prstGeom>
        </p:spPr>
        <p:txBody>
          <a:bodyPr anchor="b"/>
          <a:lstStyle/>
          <a:p>
            <a:r>
              <a:rPr lang="en-US"/>
              <a:t>Cross-Country Comparison</a:t>
            </a:r>
          </a:p>
        </p:txBody>
      </p:sp>
      <p:sp>
        <p:nvSpPr>
          <p:cNvPr id="6" name="Slide Number Placeholder 5"/>
          <p:cNvSpPr>
            <a:spLocks noGrp="1"/>
          </p:cNvSpPr>
          <p:nvPr>
            <p:ph type="sldNum" sz="quarter" idx="12"/>
          </p:nvPr>
        </p:nvSpPr>
        <p:spPr>
          <a:xfrm>
            <a:off x="10634135" y="6356350"/>
            <a:ext cx="1530927" cy="365125"/>
          </a:xfrm>
          <a:prstGeom prst="rect">
            <a:avLst/>
          </a:prstGeom>
        </p:spPr>
        <p:txBody>
          <a:bodyPr anchor="b"/>
          <a:lstStyle>
            <a:lvl1pPr>
              <a:defRPr b="0">
                <a:solidFill>
                  <a:schemeClr val="bg1">
                    <a:lumMod val="50000"/>
                  </a:schemeClr>
                </a:solidFill>
              </a:defRPr>
            </a:lvl1pPr>
          </a:lstStyle>
          <a:p>
            <a:fld id="{4FAB73BC-B049-4115-A692-8D63A059BFB8}" type="slidenum">
              <a:rPr lang="en-US" smtClean="0"/>
              <a:pPr/>
              <a:t>‹#›</a:t>
            </a:fld>
            <a:endParaRPr lang="en-US"/>
          </a:p>
        </p:txBody>
      </p:sp>
      <p:sp>
        <p:nvSpPr>
          <p:cNvPr id="10" name="Date Placeholder 3">
            <a:extLst>
              <a:ext uri="{FF2B5EF4-FFF2-40B4-BE49-F238E27FC236}">
                <a16:creationId xmlns:a16="http://schemas.microsoft.com/office/drawing/2014/main" id="{12E74B56-A423-47D1-9A31-B9924D865C35}"/>
              </a:ext>
            </a:extLst>
          </p:cNvPr>
          <p:cNvSpPr>
            <a:spLocks noGrp="1"/>
          </p:cNvSpPr>
          <p:nvPr>
            <p:ph type="dt" sz="half" idx="10"/>
          </p:nvPr>
        </p:nvSpPr>
        <p:spPr>
          <a:xfrm>
            <a:off x="262465" y="6356350"/>
            <a:ext cx="2743200" cy="365125"/>
          </a:xfrm>
          <a:prstGeom prst="rect">
            <a:avLst/>
          </a:prstGeom>
        </p:spPr>
        <p:txBody>
          <a:bodyPr anchor="b"/>
          <a:lstStyle>
            <a:lvl1pPr>
              <a:defRPr>
                <a:solidFill>
                  <a:schemeClr val="tx2"/>
                </a:solidFill>
              </a:defRPr>
            </a:lvl1pPr>
          </a:lstStyle>
          <a:p>
            <a:fld id="{AC159A99-DD9B-40E3-887E-7A3C30290FAF}" type="datetime1">
              <a:rPr lang="en-US" smtClean="0"/>
              <a:t>4/26/21</a:t>
            </a:fld>
            <a:endParaRPr lang="en-US"/>
          </a:p>
        </p:txBody>
      </p:sp>
      <p:sp>
        <p:nvSpPr>
          <p:cNvPr id="12" name="Title 1">
            <a:extLst>
              <a:ext uri="{FF2B5EF4-FFF2-40B4-BE49-F238E27FC236}">
                <a16:creationId xmlns:a16="http://schemas.microsoft.com/office/drawing/2014/main" id="{B825895F-105B-406A-962E-32D0CB7AC223}"/>
              </a:ext>
            </a:extLst>
          </p:cNvPr>
          <p:cNvSpPr>
            <a:spLocks noGrp="1"/>
          </p:cNvSpPr>
          <p:nvPr>
            <p:ph type="title"/>
          </p:nvPr>
        </p:nvSpPr>
        <p:spPr>
          <a:xfrm>
            <a:off x="262465" y="433960"/>
            <a:ext cx="2947482" cy="1067081"/>
          </a:xfrm>
          <a:prstGeom prst="rect">
            <a:avLst/>
          </a:prstGeom>
        </p:spPr>
        <p:txBody>
          <a:bodyPr anchor="t"/>
          <a:lstStyle/>
          <a:p>
            <a:r>
              <a:rPr lang="en-US" dirty="0"/>
              <a:t>Click to edit Master title style</a:t>
            </a:r>
          </a:p>
        </p:txBody>
      </p:sp>
      <p:sp>
        <p:nvSpPr>
          <p:cNvPr id="14" name="Text Placeholder 10">
            <a:extLst>
              <a:ext uri="{FF2B5EF4-FFF2-40B4-BE49-F238E27FC236}">
                <a16:creationId xmlns:a16="http://schemas.microsoft.com/office/drawing/2014/main" id="{E8238919-51D8-437E-B44B-2AE3636A046C}"/>
              </a:ext>
            </a:extLst>
          </p:cNvPr>
          <p:cNvSpPr>
            <a:spLocks noGrp="1"/>
          </p:cNvSpPr>
          <p:nvPr>
            <p:ph type="body" sz="quarter" idx="13"/>
          </p:nvPr>
        </p:nvSpPr>
        <p:spPr>
          <a:xfrm>
            <a:off x="252666" y="2494438"/>
            <a:ext cx="2947987" cy="3729959"/>
          </a:xfrm>
          <a:prstGeom prst="rect">
            <a:avLst/>
          </a:prstGeom>
        </p:spPr>
        <p:txBody>
          <a:bodyPr anchor="t">
            <a:normAutofit/>
          </a:bodyPr>
          <a:lstStyle>
            <a:lvl1pPr marL="0" indent="0">
              <a:buNone/>
              <a:defRPr sz="1400">
                <a:solidFill>
                  <a:schemeClr val="bg1"/>
                </a:solidFill>
              </a:defRPr>
            </a:lvl1pPr>
            <a:lvl2pPr marL="502920" indent="0">
              <a:buNone/>
              <a:defRPr sz="1400">
                <a:solidFill>
                  <a:schemeClr val="bg1"/>
                </a:solidFill>
              </a:defRPr>
            </a:lvl2pPr>
            <a:lvl3pPr marL="960120" indent="0">
              <a:buNone/>
              <a:defRPr sz="1400">
                <a:solidFill>
                  <a:schemeClr val="bg1"/>
                </a:solidFill>
              </a:defRPr>
            </a:lvl3pPr>
            <a:lvl4pPr marL="1417320" indent="0">
              <a:buNone/>
              <a:defRPr sz="1400">
                <a:solidFill>
                  <a:schemeClr val="bg1"/>
                </a:solidFill>
              </a:defRPr>
            </a:lvl4pPr>
            <a:lvl5pPr marL="1874520" indent="0">
              <a:buNone/>
              <a:defRPr sz="14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0">
            <a:extLst>
              <a:ext uri="{FF2B5EF4-FFF2-40B4-BE49-F238E27FC236}">
                <a16:creationId xmlns:a16="http://schemas.microsoft.com/office/drawing/2014/main" id="{E5E7214A-79E4-4496-823D-E41CEAACFDF9}"/>
              </a:ext>
            </a:extLst>
          </p:cNvPr>
          <p:cNvSpPr>
            <a:spLocks noGrp="1"/>
          </p:cNvSpPr>
          <p:nvPr>
            <p:ph type="body" sz="quarter" idx="16" hasCustomPrompt="1"/>
          </p:nvPr>
        </p:nvSpPr>
        <p:spPr>
          <a:xfrm>
            <a:off x="252665" y="1699912"/>
            <a:ext cx="2947987" cy="595655"/>
          </a:xfrm>
          <a:prstGeom prst="rect">
            <a:avLst/>
          </a:prstGeom>
        </p:spPr>
        <p:txBody>
          <a:bodyPr anchor="t">
            <a:normAutofit/>
          </a:bodyPr>
          <a:lstStyle>
            <a:lvl1pPr marL="0" indent="0">
              <a:buNone/>
              <a:defRPr sz="1800">
                <a:solidFill>
                  <a:schemeClr val="bg1"/>
                </a:solidFill>
              </a:defRPr>
            </a:lvl1pPr>
            <a:lvl2pPr marL="502920" indent="0">
              <a:buNone/>
              <a:defRPr>
                <a:solidFill>
                  <a:schemeClr val="bg1"/>
                </a:solidFill>
              </a:defRPr>
            </a:lvl2pPr>
            <a:lvl3pPr marL="960120" indent="0">
              <a:buNone/>
              <a:defRPr>
                <a:solidFill>
                  <a:schemeClr val="bg1"/>
                </a:solidFill>
              </a:defRPr>
            </a:lvl3pPr>
            <a:lvl4pPr marL="1417320" indent="0">
              <a:buNone/>
              <a:defRPr>
                <a:solidFill>
                  <a:schemeClr val="bg1"/>
                </a:solidFill>
              </a:defRPr>
            </a:lvl4pPr>
            <a:lvl5pPr marL="1874520" indent="0">
              <a:buNone/>
              <a:defRPr>
                <a:solidFill>
                  <a:schemeClr val="bg1"/>
                </a:solidFill>
              </a:defRPr>
            </a:lvl5pPr>
          </a:lstStyle>
          <a:p>
            <a:pPr lvl="0"/>
            <a:r>
              <a:rPr lang="en-US" dirty="0"/>
              <a:t>Click to edit subtitle</a:t>
            </a:r>
          </a:p>
        </p:txBody>
      </p:sp>
    </p:spTree>
    <p:extLst>
      <p:ext uri="{BB962C8B-B14F-4D97-AF65-F5344CB8AC3E}">
        <p14:creationId xmlns:p14="http://schemas.microsoft.com/office/powerpoint/2010/main" val="1228427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rgbClr val="91070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rgbClr val="91070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Helvetica" charset="0"/>
                <a:ea typeface="Helvetica" charset="0"/>
                <a:cs typeface="Helvetica" charset="0"/>
              </a:defRPr>
            </a:lvl1pPr>
          </a:lstStyle>
          <a:p>
            <a:fld id="{B6200957-A1C9-AB43-8F5A-AB668DBD8E63}" type="datetime1">
              <a:rPr lang="en-US" smtClean="0"/>
              <a:t>4/26/21</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none" baseline="0">
                <a:solidFill>
                  <a:srgbClr val="FFFFFF"/>
                </a:solidFill>
                <a:latin typeface="Helvetica" charset="0"/>
                <a:ea typeface="Helvetica" charset="0"/>
                <a:cs typeface="Helvetica" charset="0"/>
              </a:defRPr>
            </a:lvl1pPr>
          </a:lstStyle>
          <a:p>
            <a:r>
              <a:rPr lang="en-US"/>
              <a:t>SDI Medical Vignette IRT Analysis</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Helvetica" charset="0"/>
                <a:ea typeface="Helvetica" charset="0"/>
                <a:cs typeface="Helvetica" charset="0"/>
              </a:defRPr>
            </a:lvl1pPr>
          </a:lstStyle>
          <a:p>
            <a:fld id="{4FAB73BC-B049-4115-A692-8D63A059BFB8}"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600F0E83-26E2-40F6-8273-B9FB79CD6D77}"/>
              </a:ext>
            </a:extLst>
          </p:cNvPr>
          <p:cNvSpPr txBox="1">
            <a:spLocks/>
          </p:cNvSpPr>
          <p:nvPr userDrawn="1"/>
        </p:nvSpPr>
        <p:spPr>
          <a:xfrm>
            <a:off x="262465" y="433960"/>
            <a:ext cx="2947482" cy="1551209"/>
          </a:xfrm>
          <a:prstGeom prst="rect">
            <a:avLst/>
          </a:prstGeom>
        </p:spPr>
        <p:txBody>
          <a:bodyPr anchor="t"/>
          <a:lst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a:lstStyle>
          <a:p>
            <a:r>
              <a:rPr lang="en-US"/>
              <a:t>Click to edit Master title style</a:t>
            </a:r>
          </a:p>
        </p:txBody>
      </p:sp>
      <p:sp>
        <p:nvSpPr>
          <p:cNvPr id="14" name="Text Placeholder 10">
            <a:extLst>
              <a:ext uri="{FF2B5EF4-FFF2-40B4-BE49-F238E27FC236}">
                <a16:creationId xmlns:a16="http://schemas.microsoft.com/office/drawing/2014/main" id="{800DAB61-B99C-4FCF-9608-56F15B37A978}"/>
              </a:ext>
            </a:extLst>
          </p:cNvPr>
          <p:cNvSpPr txBox="1">
            <a:spLocks/>
          </p:cNvSpPr>
          <p:nvPr userDrawn="1"/>
        </p:nvSpPr>
        <p:spPr>
          <a:xfrm>
            <a:off x="252666" y="3090095"/>
            <a:ext cx="2947987" cy="3134302"/>
          </a:xfrm>
          <a:prstGeom prst="rect">
            <a:avLst/>
          </a:prstGeom>
        </p:spPr>
        <p:txBody>
          <a:bodyPr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1400" kern="1200">
                <a:solidFill>
                  <a:schemeClr val="bg1"/>
                </a:solidFill>
                <a:latin typeface="+mn-lt"/>
                <a:ea typeface="+mn-ea"/>
                <a:cs typeface="+mn-cs"/>
              </a:defRPr>
            </a:lvl1pPr>
            <a:lvl2pPr marL="5029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2pPr>
            <a:lvl3pPr marL="9601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3pPr>
            <a:lvl4pPr marL="14173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4pPr>
            <a:lvl5pPr marL="18745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0">
            <a:extLst>
              <a:ext uri="{FF2B5EF4-FFF2-40B4-BE49-F238E27FC236}">
                <a16:creationId xmlns:a16="http://schemas.microsoft.com/office/drawing/2014/main" id="{F03E28BA-A606-4C14-9CCB-5B8B6D5D61DA}"/>
              </a:ext>
            </a:extLst>
          </p:cNvPr>
          <p:cNvSpPr txBox="1">
            <a:spLocks/>
          </p:cNvSpPr>
          <p:nvPr userDrawn="1"/>
        </p:nvSpPr>
        <p:spPr>
          <a:xfrm>
            <a:off x="261960" y="2130072"/>
            <a:ext cx="2947987" cy="595655"/>
          </a:xfrm>
          <a:prstGeom prst="rect">
            <a:avLst/>
          </a:prstGeom>
        </p:spPr>
        <p:txBody>
          <a:bodyPr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1800" kern="1200">
                <a:solidFill>
                  <a:schemeClr val="bg1"/>
                </a:solidFill>
                <a:latin typeface="+mn-lt"/>
                <a:ea typeface="+mn-ea"/>
                <a:cs typeface="+mn-cs"/>
              </a:defRPr>
            </a:lvl1pPr>
            <a:lvl2pPr marL="502920" indent="0" algn="l" defTabSz="914400" rtl="0" eaLnBrk="1" latinLnBrk="0" hangingPunct="1">
              <a:lnSpc>
                <a:spcPct val="90000"/>
              </a:lnSpc>
              <a:spcBef>
                <a:spcPts val="250"/>
              </a:spcBef>
              <a:spcAft>
                <a:spcPts val="250"/>
              </a:spcAft>
              <a:buClr>
                <a:schemeClr val="accent1"/>
              </a:buClr>
              <a:buFont typeface="Wingdings 2" pitchFamily="18" charset="2"/>
              <a:buNone/>
              <a:defRPr sz="1800" kern="1200">
                <a:solidFill>
                  <a:schemeClr val="bg1"/>
                </a:solidFill>
                <a:latin typeface="+mn-lt"/>
                <a:ea typeface="+mn-ea"/>
                <a:cs typeface="+mn-cs"/>
              </a:defRPr>
            </a:lvl2pPr>
            <a:lvl3pPr marL="960120" indent="0" algn="l" defTabSz="914400" rtl="0" eaLnBrk="1" latinLnBrk="0" hangingPunct="1">
              <a:lnSpc>
                <a:spcPct val="90000"/>
              </a:lnSpc>
              <a:spcBef>
                <a:spcPts val="250"/>
              </a:spcBef>
              <a:spcAft>
                <a:spcPts val="250"/>
              </a:spcAft>
              <a:buClr>
                <a:schemeClr val="accent1"/>
              </a:buClr>
              <a:buFont typeface="Wingdings 2" pitchFamily="18" charset="2"/>
              <a:buNone/>
              <a:defRPr sz="1600" kern="1200">
                <a:solidFill>
                  <a:schemeClr val="bg1"/>
                </a:solidFill>
                <a:latin typeface="+mn-lt"/>
                <a:ea typeface="+mn-ea"/>
                <a:cs typeface="+mn-cs"/>
              </a:defRPr>
            </a:lvl3pPr>
            <a:lvl4pPr marL="14173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4pPr>
            <a:lvl5pPr marL="1874520" indent="0" algn="l" defTabSz="914400" rtl="0" eaLnBrk="1" latinLnBrk="0" hangingPunct="1">
              <a:lnSpc>
                <a:spcPct val="90000"/>
              </a:lnSpc>
              <a:spcBef>
                <a:spcPts val="250"/>
              </a:spcBef>
              <a:spcAft>
                <a:spcPts val="250"/>
              </a:spcAft>
              <a:buClr>
                <a:schemeClr val="accent1"/>
              </a:buClr>
              <a:buFont typeface="Wingdings 2" pitchFamily="18" charset="2"/>
              <a:buNone/>
              <a:defRPr sz="1400" kern="1200">
                <a:solidFill>
                  <a:schemeClr val="bg1"/>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a:lstStyle>
          <a:p>
            <a:r>
              <a:rPr lang="en-US"/>
              <a:t>Click to edit subtitle</a:t>
            </a:r>
          </a:p>
        </p:txBody>
      </p:sp>
    </p:spTree>
    <p:extLst>
      <p:ext uri="{BB962C8B-B14F-4D97-AF65-F5344CB8AC3E}">
        <p14:creationId xmlns:p14="http://schemas.microsoft.com/office/powerpoint/2010/main" val="299185934"/>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 id="2147483863" r:id="rId7"/>
    <p:sldLayoutId id="2147483864" r:id="rId8"/>
    <p:sldLayoutId id="2147483865" r:id="rId9"/>
    <p:sldLayoutId id="2147483866" r:id="rId10"/>
    <p:sldLayoutId id="2147483867" r:id="rId11"/>
    <p:sldLayoutId id="2147483868" r:id="rId12"/>
    <p:sldLayoutId id="2147483869" r:id="rId13"/>
    <p:sldLayoutId id="2147483870" r:id="rId14"/>
    <p:sldLayoutId id="2147483871" r:id="rId15"/>
    <p:sldLayoutId id="2147483872" r:id="rId16"/>
  </p:sldLayoutIdLst>
  <p:hf hdr="0"/>
  <p:txStyles>
    <p:titleStyle>
      <a:lvl1pPr algn="l" defTabSz="914400" rtl="0" eaLnBrk="1" latinLnBrk="0" hangingPunct="1">
        <a:lnSpc>
          <a:spcPct val="85000"/>
        </a:lnSpc>
        <a:spcBef>
          <a:spcPct val="0"/>
        </a:spcBef>
        <a:buNone/>
        <a:defRPr sz="4800" kern="1200" spc="-50" baseline="0">
          <a:solidFill>
            <a:schemeClr val="tx1"/>
          </a:solidFill>
          <a:latin typeface="Helvetica" charset="0"/>
          <a:ea typeface="Helvetica" charset="0"/>
          <a:cs typeface="Helvetica" charset="0"/>
        </a:defRPr>
      </a:lvl1pPr>
    </p:titleStyle>
    <p:bodyStyle>
      <a:lvl1pPr marL="91440" indent="-91440" algn="l" defTabSz="914400" rtl="0" eaLnBrk="1" latinLnBrk="0" hangingPunct="1">
        <a:lnSpc>
          <a:spcPct val="90000"/>
        </a:lnSpc>
        <a:spcBef>
          <a:spcPts val="1200"/>
        </a:spcBef>
        <a:spcAft>
          <a:spcPts val="200"/>
        </a:spcAft>
        <a:buClr>
          <a:schemeClr val="tx1"/>
        </a:buClr>
        <a:buSzPct val="100000"/>
        <a:buFont typeface="Arial" charset="0"/>
        <a:buChar char="•"/>
        <a:defRPr sz="2000" kern="1200">
          <a:solidFill>
            <a:schemeClr val="tx1"/>
          </a:solidFill>
          <a:latin typeface="Helvetica" charset="0"/>
          <a:ea typeface="Helvetica" charset="0"/>
          <a:cs typeface="Helvetica" charset="0"/>
        </a:defRPr>
      </a:lvl1pPr>
      <a:lvl2pPr marL="384048" indent="-182880" algn="l" defTabSz="914400" rtl="0" eaLnBrk="1" latinLnBrk="0" hangingPunct="1">
        <a:lnSpc>
          <a:spcPct val="90000"/>
        </a:lnSpc>
        <a:spcBef>
          <a:spcPts val="200"/>
        </a:spcBef>
        <a:spcAft>
          <a:spcPts val="400"/>
        </a:spcAft>
        <a:buClr>
          <a:schemeClr val="tx1"/>
        </a:buClr>
        <a:buFont typeface="Arial" charset="0"/>
        <a:buChar char="•"/>
        <a:defRPr sz="1800" kern="1200">
          <a:solidFill>
            <a:schemeClr val="tx1"/>
          </a:solidFill>
          <a:latin typeface="Helvetica" charset="0"/>
          <a:ea typeface="Helvetica" charset="0"/>
          <a:cs typeface="Helvetica" charset="0"/>
        </a:defRPr>
      </a:lvl2pPr>
      <a:lvl3pPr marL="56692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3pPr>
      <a:lvl4pPr marL="74980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4pPr>
      <a:lvl5pPr marL="932688" indent="-182880" algn="l" defTabSz="914400" rtl="0" eaLnBrk="1" latinLnBrk="0" hangingPunct="1">
        <a:lnSpc>
          <a:spcPct val="90000"/>
        </a:lnSpc>
        <a:spcBef>
          <a:spcPts val="200"/>
        </a:spcBef>
        <a:spcAft>
          <a:spcPts val="400"/>
        </a:spcAft>
        <a:buClr>
          <a:schemeClr val="tx1"/>
        </a:buClr>
        <a:buFont typeface="Arial" charset="0"/>
        <a:buChar char="•"/>
        <a:defRPr sz="1400" kern="1200">
          <a:solidFill>
            <a:schemeClr val="tx1"/>
          </a:solidFill>
          <a:latin typeface="Helvetica" charset="0"/>
          <a:ea typeface="Helvetica" charset="0"/>
          <a:cs typeface="Helvetica"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7932C-6C09-4111-95B1-4975C83536BC}"/>
              </a:ext>
            </a:extLst>
          </p:cNvPr>
          <p:cNvSpPr>
            <a:spLocks noGrp="1"/>
          </p:cNvSpPr>
          <p:nvPr>
            <p:ph type="ctrTitle"/>
          </p:nvPr>
        </p:nvSpPr>
        <p:spPr/>
        <p:txBody>
          <a:bodyPr>
            <a:normAutofit/>
          </a:bodyPr>
          <a:lstStyle/>
          <a:p>
            <a:r>
              <a:rPr lang="en-US" sz="6600" dirty="0"/>
              <a:t>Service Delivery Indicators</a:t>
            </a:r>
          </a:p>
        </p:txBody>
      </p:sp>
      <p:sp>
        <p:nvSpPr>
          <p:cNvPr id="3" name="Subtitle 2">
            <a:extLst>
              <a:ext uri="{FF2B5EF4-FFF2-40B4-BE49-F238E27FC236}">
                <a16:creationId xmlns:a16="http://schemas.microsoft.com/office/drawing/2014/main" id="{36E42932-41EC-4F00-A41E-C7728B1EFADD}"/>
              </a:ext>
            </a:extLst>
          </p:cNvPr>
          <p:cNvSpPr>
            <a:spLocks noGrp="1"/>
          </p:cNvSpPr>
          <p:nvPr>
            <p:ph type="subTitle" idx="1"/>
          </p:nvPr>
        </p:nvSpPr>
        <p:spPr>
          <a:xfrm>
            <a:off x="1100051" y="4455619"/>
            <a:ext cx="10058400" cy="1530843"/>
          </a:xfrm>
        </p:spPr>
        <p:txBody>
          <a:bodyPr>
            <a:normAutofit/>
          </a:bodyPr>
          <a:lstStyle/>
          <a:p>
            <a:pPr algn="ctr"/>
            <a:r>
              <a:rPr lang="en-US" dirty="0">
                <a:solidFill>
                  <a:schemeClr val="tx1"/>
                </a:solidFill>
              </a:rPr>
              <a:t>Cross-Country Comparison of medical knowledge</a:t>
            </a:r>
          </a:p>
          <a:p>
            <a:pPr algn="ctr"/>
            <a:r>
              <a:rPr lang="en-US" dirty="0">
                <a:solidFill>
                  <a:schemeClr val="tx1"/>
                </a:solidFill>
              </a:rPr>
              <a:t>Guinea Bissau, Kenya, Uganda, Madagascar, Malawi, Mozambique, NIGER, Nigeria, SIERRA LEONE, Tanzania, TOGO</a:t>
            </a:r>
          </a:p>
          <a:p>
            <a:pPr algn="ctr"/>
            <a:endParaRPr lang="en-US" dirty="0">
              <a:solidFill>
                <a:schemeClr val="tx1"/>
              </a:solidFill>
            </a:endParaRPr>
          </a:p>
        </p:txBody>
      </p:sp>
      <p:sp>
        <p:nvSpPr>
          <p:cNvPr id="4" name="Date Placeholder 3"/>
          <p:cNvSpPr>
            <a:spLocks noGrp="1"/>
          </p:cNvSpPr>
          <p:nvPr>
            <p:ph type="dt" sz="half" idx="10"/>
          </p:nvPr>
        </p:nvSpPr>
        <p:spPr/>
        <p:txBody>
          <a:bodyPr/>
          <a:lstStyle/>
          <a:p>
            <a:fld id="{1A2B0659-A23B-6942-8F7D-CDF4DFA02882}" type="datetime1">
              <a:rPr lang="en-US" smtClean="0"/>
              <a:t>4/26/21</a:t>
            </a:fld>
            <a:endParaRPr lang="en-US" dirty="0"/>
          </a:p>
        </p:txBody>
      </p:sp>
      <p:sp>
        <p:nvSpPr>
          <p:cNvPr id="5" name="Footer Placeholder 4"/>
          <p:cNvSpPr>
            <a:spLocks noGrp="1"/>
          </p:cNvSpPr>
          <p:nvPr>
            <p:ph type="ftr" sz="quarter" idx="11"/>
          </p:nvPr>
        </p:nvSpPr>
        <p:spPr/>
        <p:txBody>
          <a:bodyPr/>
          <a:lstStyle/>
          <a:p>
            <a:r>
              <a:rPr lang="en-US" dirty="0"/>
              <a:t>SDI Medical Vignette IRT Analysis</a:t>
            </a:r>
          </a:p>
        </p:txBody>
      </p:sp>
      <p:sp>
        <p:nvSpPr>
          <p:cNvPr id="6" name="Slide Number Placeholder 5"/>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60873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C1CB37-2365-4C88-AA9A-282B847D7ACB}"/>
              </a:ext>
            </a:extLst>
          </p:cNvPr>
          <p:cNvSpPr>
            <a:spLocks noGrp="1"/>
          </p:cNvSpPr>
          <p:nvPr>
            <p:ph type="title"/>
          </p:nvPr>
        </p:nvSpPr>
        <p:spPr/>
        <p:txBody>
          <a:bodyPr>
            <a:normAutofit/>
          </a:bodyPr>
          <a:lstStyle/>
          <a:p>
            <a:r>
              <a:rPr lang="en-US"/>
              <a:t>Coding “Accurate Diagnosis”</a:t>
            </a:r>
          </a:p>
        </p:txBody>
      </p:sp>
      <p:graphicFrame>
        <p:nvGraphicFramePr>
          <p:cNvPr id="10" name="Content Placeholder 8">
            <a:extLst>
              <a:ext uri="{FF2B5EF4-FFF2-40B4-BE49-F238E27FC236}">
                <a16:creationId xmlns:a16="http://schemas.microsoft.com/office/drawing/2014/main" id="{1CFF83B3-F88D-40F4-902C-B11AF2891B19}"/>
              </a:ext>
            </a:extLst>
          </p:cNvPr>
          <p:cNvGraphicFramePr>
            <a:graphicFrameLocks noGrp="1"/>
          </p:cNvGraphicFramePr>
          <p:nvPr>
            <p:ph idx="1"/>
            <p:extLst>
              <p:ext uri="{D42A27DB-BD31-4B8C-83A1-F6EECF244321}">
                <p14:modId xmlns:p14="http://schemas.microsoft.com/office/powerpoint/2010/main" val="3950614668"/>
              </p:ext>
            </p:extLst>
          </p:nvPr>
        </p:nvGraphicFramePr>
        <p:xfrm>
          <a:off x="4800600" y="206120"/>
          <a:ext cx="6647290" cy="6040798"/>
        </p:xfrm>
        <a:graphic>
          <a:graphicData uri="http://schemas.openxmlformats.org/drawingml/2006/table">
            <a:tbl>
              <a:tblPr firstRow="1" bandRow="1">
                <a:tableStyleId>{9D7B26C5-4107-4FEC-AEDC-1716B250A1EF}</a:tableStyleId>
              </a:tblPr>
              <a:tblGrid>
                <a:gridCol w="1946151">
                  <a:extLst>
                    <a:ext uri="{9D8B030D-6E8A-4147-A177-3AD203B41FA5}">
                      <a16:colId xmlns:a16="http://schemas.microsoft.com/office/drawing/2014/main" val="2636763875"/>
                    </a:ext>
                  </a:extLst>
                </a:gridCol>
                <a:gridCol w="2281518">
                  <a:extLst>
                    <a:ext uri="{9D8B030D-6E8A-4147-A177-3AD203B41FA5}">
                      <a16:colId xmlns:a16="http://schemas.microsoft.com/office/drawing/2014/main" val="1484176856"/>
                    </a:ext>
                  </a:extLst>
                </a:gridCol>
                <a:gridCol w="2419621">
                  <a:extLst>
                    <a:ext uri="{9D8B030D-6E8A-4147-A177-3AD203B41FA5}">
                      <a16:colId xmlns:a16="http://schemas.microsoft.com/office/drawing/2014/main" val="1947515475"/>
                    </a:ext>
                  </a:extLst>
                </a:gridCol>
              </a:tblGrid>
              <a:tr h="360661">
                <a:tc>
                  <a:txBody>
                    <a:bodyPr/>
                    <a:lstStyle/>
                    <a:p>
                      <a:pPr algn="r"/>
                      <a:endParaRPr lang="en-US" sz="1900"/>
                    </a:p>
                  </a:txBody>
                  <a:tcPr marL="74600" marR="74600" marT="46812" marB="46812" anchor="ctr">
                    <a:solidFill>
                      <a:schemeClr val="bg1"/>
                    </a:solidFill>
                  </a:tcPr>
                </a:tc>
                <a:tc>
                  <a:txBody>
                    <a:bodyPr/>
                    <a:lstStyle/>
                    <a:p>
                      <a:pPr algn="ctr"/>
                      <a:r>
                        <a:rPr lang="en-US" sz="1700"/>
                        <a:t>Strict Definition</a:t>
                      </a:r>
                    </a:p>
                  </a:txBody>
                  <a:tcPr marL="74600" marR="74600" marT="46812" marB="46812" anchor="ctr">
                    <a:solidFill>
                      <a:schemeClr val="bg1"/>
                    </a:solidFill>
                  </a:tcPr>
                </a:tc>
                <a:tc>
                  <a:txBody>
                    <a:bodyPr/>
                    <a:lstStyle/>
                    <a:p>
                      <a:pPr algn="ctr"/>
                      <a:r>
                        <a:rPr lang="en-US" sz="1700"/>
                        <a:t>Less Strict Definition</a:t>
                      </a:r>
                    </a:p>
                  </a:txBody>
                  <a:tcPr marL="74600" marR="74600" marT="46812" marB="46812" anchor="ctr">
                    <a:solidFill>
                      <a:schemeClr val="bg1"/>
                    </a:solidFill>
                  </a:tcPr>
                </a:tc>
                <a:extLst>
                  <a:ext uri="{0D108BD9-81ED-4DB2-BD59-A6C34878D82A}">
                    <a16:rowId xmlns:a16="http://schemas.microsoft.com/office/drawing/2014/main" val="2413718497"/>
                  </a:ext>
                </a:extLst>
              </a:tr>
              <a:tr h="1393445">
                <a:tc>
                  <a:txBody>
                    <a:bodyPr/>
                    <a:lstStyle/>
                    <a:p>
                      <a:pPr algn="ctr"/>
                      <a:r>
                        <a:rPr lang="en-US" sz="1500" b="1" i="0"/>
                        <a:t>Diarrhea</a:t>
                      </a:r>
                    </a:p>
                  </a:txBody>
                  <a:tcPr marL="74600" marR="74600" marT="46812" marB="46812" anchor="ctr">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“acute diarrhea with severe dehydration”</a:t>
                      </a:r>
                    </a:p>
                    <a:p>
                      <a:pPr marL="358775" indent="-193675">
                        <a:buFont typeface="Arial" panose="020B0604020202020204" pitchFamily="34" charset="0"/>
                        <a:buChar char="•"/>
                      </a:pPr>
                      <a:r>
                        <a:rPr lang="en-US" sz="1300"/>
                        <a:t>“acute diarrhea” and “severe dehydration”</a:t>
                      </a:r>
                    </a:p>
                  </a:txBody>
                  <a:tcPr marL="74600" marR="74600" marT="46812" marB="46812">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“acute diarrhea with severe dehydration</a:t>
                      </a:r>
                    </a:p>
                    <a:p>
                      <a:pPr marL="358775" indent="-193675">
                        <a:buFont typeface="Arial" panose="020B0604020202020204" pitchFamily="34" charset="0"/>
                        <a:buChar char="•"/>
                      </a:pPr>
                      <a:r>
                        <a:rPr lang="en-US" sz="1300"/>
                        <a:t>“acute diarrhea”, “moderate dehydration”, and “severe dehydration”</a:t>
                      </a:r>
                    </a:p>
                    <a:p>
                      <a:pPr marL="358775" indent="-193675">
                        <a:buFont typeface="Arial" panose="020B0604020202020204" pitchFamily="34" charset="0"/>
                        <a:buChar char="•"/>
                      </a:pPr>
                      <a:r>
                        <a:rPr lang="en-US" sz="1300"/>
                        <a:t>“acute diarrhea”</a:t>
                      </a:r>
                    </a:p>
                  </a:txBody>
                  <a:tcPr marL="74600" marR="74600" marT="46812" marB="46812">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25089397"/>
                  </a:ext>
                </a:extLst>
              </a:tr>
              <a:tr h="461071">
                <a:tc>
                  <a:txBody>
                    <a:bodyPr/>
                    <a:lstStyle/>
                    <a:p>
                      <a:pPr algn="ctr"/>
                      <a:r>
                        <a:rPr lang="en-US" sz="1500" b="1" i="0"/>
                        <a:t>Pneumonia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Only:</a:t>
                      </a:r>
                    </a:p>
                    <a:p>
                      <a:pPr marL="358775" indent="-193675">
                        <a:buFont typeface="Arial" panose="020B0604020202020204" pitchFamily="34" charset="0"/>
                        <a:buChar char="•"/>
                      </a:pPr>
                      <a:r>
                        <a:rPr lang="en-US" sz="1300"/>
                        <a:t>“pneumonia”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n/a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015708247"/>
                  </a:ext>
                </a:extLst>
              </a:tr>
              <a:tr h="647546">
                <a:tc>
                  <a:txBody>
                    <a:bodyPr/>
                    <a:lstStyle/>
                    <a:p>
                      <a:pPr algn="ctr"/>
                      <a:r>
                        <a:rPr lang="en-US" sz="1500" b="1" i="0"/>
                        <a:t>Diabetes</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Only:</a:t>
                      </a:r>
                    </a:p>
                    <a:p>
                      <a:pPr marL="358775" indent="-193675">
                        <a:buFont typeface="Arial" panose="020B0604020202020204" pitchFamily="34" charset="0"/>
                        <a:buChar char="•"/>
                      </a:pPr>
                      <a:r>
                        <a:rPr lang="en-US" sz="1300"/>
                        <a:t>“diabetes (type II)”</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“diabetes (type II)”</a:t>
                      </a:r>
                    </a:p>
                    <a:p>
                      <a:pPr marL="358775" indent="-193675">
                        <a:buFont typeface="Arial" panose="020B0604020202020204" pitchFamily="34" charset="0"/>
                        <a:buChar char="•"/>
                      </a:pPr>
                      <a:r>
                        <a:rPr lang="en-US" sz="1300"/>
                        <a:t>“diabetes”</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242798505"/>
                  </a:ext>
                </a:extLst>
              </a:tr>
              <a:tr h="461071">
                <a:tc>
                  <a:txBody>
                    <a:bodyPr/>
                    <a:lstStyle/>
                    <a:p>
                      <a:pPr algn="ctr"/>
                      <a:r>
                        <a:rPr lang="en-US" sz="1500" b="1" i="0"/>
                        <a:t>Tuberculosis</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Only:</a:t>
                      </a:r>
                    </a:p>
                    <a:p>
                      <a:pPr marL="358775" indent="-193675">
                        <a:buFont typeface="Arial" panose="020B0604020202020204" pitchFamily="34" charset="0"/>
                        <a:buChar char="•"/>
                      </a:pPr>
                      <a:r>
                        <a:rPr lang="en-US" sz="1300"/>
                        <a:t>“tuberculosis”</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n/a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524679158"/>
                  </a:ext>
                </a:extLst>
              </a:tr>
              <a:tr h="1020496">
                <a:tc>
                  <a:txBody>
                    <a:bodyPr/>
                    <a:lstStyle/>
                    <a:p>
                      <a:pPr algn="ctr"/>
                      <a:r>
                        <a:rPr lang="en-US" sz="1500" b="1" i="0"/>
                        <a:t>Malaria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“malaria with anemia”</a:t>
                      </a:r>
                    </a:p>
                    <a:p>
                      <a:pPr marL="358775" indent="-193675">
                        <a:buFont typeface="Arial" panose="020B0604020202020204" pitchFamily="34" charset="0"/>
                        <a:buChar char="•"/>
                      </a:pPr>
                      <a:r>
                        <a:rPr lang="en-US" sz="1300"/>
                        <a:t>“malaria” and “anemia”</a:t>
                      </a:r>
                    </a:p>
                    <a:p>
                      <a:endParaRPr lang="en-US" sz="1300"/>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“malaria with anemia”</a:t>
                      </a:r>
                    </a:p>
                    <a:p>
                      <a:pPr marL="358775" indent="-193675">
                        <a:buFont typeface="Arial" panose="020B0604020202020204" pitchFamily="34" charset="0"/>
                        <a:buChar char="•"/>
                      </a:pPr>
                      <a:r>
                        <a:rPr lang="en-US" sz="1300"/>
                        <a:t>“malaria” and “anemia”</a:t>
                      </a:r>
                    </a:p>
                    <a:p>
                      <a:pPr marL="358775" indent="-193675">
                        <a:buFont typeface="Arial" panose="020B0604020202020204" pitchFamily="34" charset="0"/>
                        <a:buChar char="•"/>
                      </a:pPr>
                      <a:r>
                        <a:rPr lang="en-US" sz="1300"/>
                        <a:t>“malaria”</a:t>
                      </a:r>
                    </a:p>
                    <a:p>
                      <a:pPr marL="358775" indent="-193675">
                        <a:buFont typeface="Arial" panose="020B0604020202020204" pitchFamily="34" charset="0"/>
                        <a:buChar char="•"/>
                      </a:pPr>
                      <a:r>
                        <a:rPr lang="en-US" sz="1300"/>
                        <a:t>“simple malaria”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92607933"/>
                  </a:ext>
                </a:extLst>
              </a:tr>
              <a:tr h="647546">
                <a:tc>
                  <a:txBody>
                    <a:bodyPr/>
                    <a:lstStyle/>
                    <a:p>
                      <a:pPr algn="ctr"/>
                      <a:r>
                        <a:rPr lang="en-US" sz="1500" b="1" i="0"/>
                        <a:t>Post-Partum Hemorrhage</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Only:</a:t>
                      </a:r>
                    </a:p>
                    <a:p>
                      <a:pPr marL="358775" indent="-193675">
                        <a:buFont typeface="Arial" panose="020B0604020202020204" pitchFamily="34" charset="0"/>
                        <a:buChar char="•"/>
                      </a:pPr>
                      <a:r>
                        <a:rPr lang="en-US" sz="1300"/>
                        <a:t>“post-partum hemorrhage”</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n/a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77924032"/>
                  </a:ext>
                </a:extLst>
              </a:tr>
              <a:tr h="737230">
                <a:tc>
                  <a:txBody>
                    <a:bodyPr/>
                    <a:lstStyle/>
                    <a:p>
                      <a:pPr algn="ctr"/>
                      <a:r>
                        <a:rPr lang="en-US" sz="1500" b="1" i="0"/>
                        <a:t>Neonatal Asphyxia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Only:</a:t>
                      </a:r>
                    </a:p>
                    <a:p>
                      <a:pPr marL="358775" indent="-193675">
                        <a:buFont typeface="Arial" panose="020B0604020202020204" pitchFamily="34" charset="0"/>
                        <a:buChar char="•"/>
                      </a:pPr>
                      <a:r>
                        <a:rPr lang="en-US" sz="1300"/>
                        <a:t>“neonatal asphyxia”</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1300"/>
                        <a:t>Either:</a:t>
                      </a:r>
                    </a:p>
                    <a:p>
                      <a:pPr marL="358775" indent="-193675">
                        <a:buFont typeface="Arial" panose="020B0604020202020204" pitchFamily="34" charset="0"/>
                        <a:buChar char="•"/>
                      </a:pPr>
                      <a:r>
                        <a:rPr lang="en-US" sz="1300"/>
                        <a:t>“neonatal asphyxia”</a:t>
                      </a:r>
                    </a:p>
                    <a:p>
                      <a:pPr marL="358775" indent="-193675">
                        <a:buFont typeface="Arial" panose="020B0604020202020204" pitchFamily="34" charset="0"/>
                        <a:buChar char="•"/>
                      </a:pPr>
                      <a:r>
                        <a:rPr lang="en-US" sz="1300"/>
                        <a:t>“respiratory distress”</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3960875"/>
                  </a:ext>
                </a:extLst>
              </a:tr>
            </a:tbl>
          </a:graphicData>
        </a:graphic>
      </p:graphicFrame>
      <p:sp>
        <p:nvSpPr>
          <p:cNvPr id="7" name="Text Placeholder 6">
            <a:extLst>
              <a:ext uri="{FF2B5EF4-FFF2-40B4-BE49-F238E27FC236}">
                <a16:creationId xmlns:a16="http://schemas.microsoft.com/office/drawing/2014/main" id="{4760BF67-9999-4026-A4FE-813E5AC83E76}"/>
              </a:ext>
            </a:extLst>
          </p:cNvPr>
          <p:cNvSpPr>
            <a:spLocks noGrp="1"/>
          </p:cNvSpPr>
          <p:nvPr>
            <p:ph type="body" sz="half" idx="2"/>
          </p:nvPr>
        </p:nvSpPr>
        <p:spPr/>
        <p:txBody>
          <a:bodyPr/>
          <a:lstStyle/>
          <a:p>
            <a:pPr>
              <a:lnSpc>
                <a:spcPct val="100000"/>
              </a:lnSpc>
            </a:pPr>
            <a:r>
              <a:rPr lang="en-US"/>
              <a:t>In certain survey instruments, there was only a single item listed for diagnosis. However, in other survey instruments, there were multiple items listed. Given these inconsistencies, the following guidelines are used to create a common definition of “correct diagnosis” among the different countries.</a:t>
            </a:r>
          </a:p>
          <a:p>
            <a:pPr>
              <a:lnSpc>
                <a:spcPct val="100000"/>
              </a:lnSpc>
            </a:pPr>
            <a:r>
              <a:rPr lang="en-US"/>
              <a:t>For the analysis, the less strict definition of “correct diagnosis” was used.</a:t>
            </a:r>
          </a:p>
        </p:txBody>
      </p:sp>
      <p:sp>
        <p:nvSpPr>
          <p:cNvPr id="5" name="Date Placeholder 4">
            <a:extLst>
              <a:ext uri="{FF2B5EF4-FFF2-40B4-BE49-F238E27FC236}">
                <a16:creationId xmlns:a16="http://schemas.microsoft.com/office/drawing/2014/main" id="{A7C0044F-DBE5-436A-95E5-387F7B4CDD93}"/>
              </a:ext>
            </a:extLst>
          </p:cNvPr>
          <p:cNvSpPr>
            <a:spLocks noGrp="1"/>
          </p:cNvSpPr>
          <p:nvPr>
            <p:ph type="dt" sz="half" idx="10"/>
          </p:nvPr>
        </p:nvSpPr>
        <p:spPr/>
        <p:txBody>
          <a:bodyPr/>
          <a:lstStyle/>
          <a:p>
            <a:fld id="{82137796-0DCB-4FA3-BC04-A656CFCE5D7D}" type="datetime1">
              <a:rPr lang="en-US" smtClean="0"/>
              <a:t>4/26/21</a:t>
            </a:fld>
            <a:endParaRPr lang="en-US"/>
          </a:p>
        </p:txBody>
      </p:sp>
      <p:sp>
        <p:nvSpPr>
          <p:cNvPr id="3" name="Footer Placeholder 2">
            <a:extLst>
              <a:ext uri="{FF2B5EF4-FFF2-40B4-BE49-F238E27FC236}">
                <a16:creationId xmlns:a16="http://schemas.microsoft.com/office/drawing/2014/main" id="{B57B9D3B-36A4-4550-82FA-6A1B0D13F691}"/>
              </a:ext>
            </a:extLst>
          </p:cNvPr>
          <p:cNvSpPr>
            <a:spLocks noGrp="1"/>
          </p:cNvSpPr>
          <p:nvPr>
            <p:ph type="ftr" sz="quarter" idx="11"/>
          </p:nvPr>
        </p:nvSpPr>
        <p:spPr/>
        <p:txBody>
          <a:bodyPr/>
          <a:lstStyle/>
          <a:p>
            <a:r>
              <a:rPr lang="en-US"/>
              <a:t>How-To Guide</a:t>
            </a:r>
          </a:p>
        </p:txBody>
      </p:sp>
      <p:sp>
        <p:nvSpPr>
          <p:cNvPr id="4" name="Slide Number Placeholder 3">
            <a:extLst>
              <a:ext uri="{FF2B5EF4-FFF2-40B4-BE49-F238E27FC236}">
                <a16:creationId xmlns:a16="http://schemas.microsoft.com/office/drawing/2014/main" id="{FE4D3D43-40B0-4DBA-9A7C-78376462CA65}"/>
              </a:ext>
            </a:extLst>
          </p:cNvPr>
          <p:cNvSpPr>
            <a:spLocks noGrp="1"/>
          </p:cNvSpPr>
          <p:nvPr>
            <p:ph type="sldNum" sz="quarter" idx="12"/>
          </p:nvPr>
        </p:nvSpPr>
        <p:spPr/>
        <p:txBody>
          <a:bodyPr/>
          <a:lstStyle/>
          <a:p>
            <a:fld id="{4FAB73BC-B049-4115-A692-8D63A059BFB8}" type="slidenum">
              <a:rPr lang="en-US" smtClean="0"/>
              <a:pPr/>
              <a:t>10</a:t>
            </a:fld>
            <a:endParaRPr lang="en-US"/>
          </a:p>
        </p:txBody>
      </p:sp>
    </p:spTree>
    <p:extLst>
      <p:ext uri="{BB962C8B-B14F-4D97-AF65-F5344CB8AC3E}">
        <p14:creationId xmlns:p14="http://schemas.microsoft.com/office/powerpoint/2010/main" val="155300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25AA1-D2AC-422A-B1F6-2E40B069D5F8}"/>
              </a:ext>
            </a:extLst>
          </p:cNvPr>
          <p:cNvSpPr>
            <a:spLocks noGrp="1"/>
          </p:cNvSpPr>
          <p:nvPr>
            <p:ph type="title"/>
          </p:nvPr>
        </p:nvSpPr>
        <p:spPr/>
        <p:txBody>
          <a:bodyPr/>
          <a:lstStyle/>
          <a:p>
            <a:r>
              <a:rPr lang="en-US" sz="3000"/>
              <a:t>Comparing Across Vignettes: Correct Diagnoses</a:t>
            </a:r>
          </a:p>
        </p:txBody>
      </p:sp>
      <p:sp>
        <p:nvSpPr>
          <p:cNvPr id="25" name="Text Placeholder 24">
            <a:extLst>
              <a:ext uri="{FF2B5EF4-FFF2-40B4-BE49-F238E27FC236}">
                <a16:creationId xmlns:a16="http://schemas.microsoft.com/office/drawing/2014/main" id="{5FB2BC86-7230-4893-9490-6DDFFC7911F4}"/>
              </a:ext>
            </a:extLst>
          </p:cNvPr>
          <p:cNvSpPr>
            <a:spLocks noGrp="1"/>
          </p:cNvSpPr>
          <p:nvPr>
            <p:ph type="body" sz="half" idx="2"/>
          </p:nvPr>
        </p:nvSpPr>
        <p:spPr>
          <a:xfrm>
            <a:off x="457200" y="2143125"/>
            <a:ext cx="3200400" cy="3096443"/>
          </a:xfrm>
        </p:spPr>
        <p:txBody>
          <a:bodyPr/>
          <a:lstStyle/>
          <a:p>
            <a:r>
              <a:rPr lang="en-US" dirty="0"/>
              <a:t>This question measures whether the provider correctly named the condition.</a:t>
            </a:r>
          </a:p>
          <a:p>
            <a:r>
              <a:rPr lang="en-US" dirty="0"/>
              <a:t>Similarly, there are often cultural differences in whether providers name medical conditions explicitly to patients (or whether they use specific terminology).</a:t>
            </a:r>
          </a:p>
        </p:txBody>
      </p:sp>
      <p:sp>
        <p:nvSpPr>
          <p:cNvPr id="3" name="Date Placeholder 2">
            <a:extLst>
              <a:ext uri="{FF2B5EF4-FFF2-40B4-BE49-F238E27FC236}">
                <a16:creationId xmlns:a16="http://schemas.microsoft.com/office/drawing/2014/main" id="{F81F86B9-A51B-429D-9753-AA30EE86327F}"/>
              </a:ext>
            </a:extLst>
          </p:cNvPr>
          <p:cNvSpPr>
            <a:spLocks noGrp="1"/>
          </p:cNvSpPr>
          <p:nvPr>
            <p:ph type="dt" sz="half" idx="10"/>
          </p:nvPr>
        </p:nvSpPr>
        <p:spPr/>
        <p:txBody>
          <a:bodyPr/>
          <a:lstStyle/>
          <a:p>
            <a:fld id="{2859CCBC-8218-4C68-925A-45FFEE93C37D}" type="datetime1">
              <a:rPr lang="en-US" smtClean="0"/>
              <a:pPr/>
              <a:t>4/26/21</a:t>
            </a:fld>
            <a:endParaRPr lang="en-US"/>
          </a:p>
        </p:txBody>
      </p:sp>
      <p:sp>
        <p:nvSpPr>
          <p:cNvPr id="4" name="Footer Placeholder 3">
            <a:extLst>
              <a:ext uri="{FF2B5EF4-FFF2-40B4-BE49-F238E27FC236}">
                <a16:creationId xmlns:a16="http://schemas.microsoft.com/office/drawing/2014/main" id="{5F1D33E7-DAEC-4198-BD56-729BE83912DB}"/>
              </a:ext>
            </a:extLst>
          </p:cNvPr>
          <p:cNvSpPr>
            <a:spLocks noGrp="1"/>
          </p:cNvSpPr>
          <p:nvPr>
            <p:ph type="ftr" sz="quarter" idx="11"/>
          </p:nvPr>
        </p:nvSpPr>
        <p:spPr/>
        <p:txBody>
          <a:bodyPr/>
          <a:lstStyle/>
          <a:p>
            <a:r>
              <a:rPr lang="en-US"/>
              <a:t>Cross-Country Comparison</a:t>
            </a:r>
          </a:p>
        </p:txBody>
      </p:sp>
      <p:sp>
        <p:nvSpPr>
          <p:cNvPr id="5" name="Slide Number Placeholder 4">
            <a:extLst>
              <a:ext uri="{FF2B5EF4-FFF2-40B4-BE49-F238E27FC236}">
                <a16:creationId xmlns:a16="http://schemas.microsoft.com/office/drawing/2014/main" id="{A5CE2179-DD89-475B-B780-512B42AFF421}"/>
              </a:ext>
            </a:extLst>
          </p:cNvPr>
          <p:cNvSpPr>
            <a:spLocks noGrp="1"/>
          </p:cNvSpPr>
          <p:nvPr>
            <p:ph type="sldNum" sz="quarter" idx="12"/>
          </p:nvPr>
        </p:nvSpPr>
        <p:spPr/>
        <p:txBody>
          <a:bodyPr/>
          <a:lstStyle/>
          <a:p>
            <a:fld id="{4FAB73BC-B049-4115-A692-8D63A059BFB8}" type="slidenum">
              <a:rPr lang="en-US" smtClean="0"/>
              <a:pPr/>
              <a:t>11</a:t>
            </a:fld>
            <a:endParaRPr lang="en-US"/>
          </a:p>
        </p:txBody>
      </p:sp>
      <p:pic>
        <p:nvPicPr>
          <p:cNvPr id="11" name="Picture 10" descr="A screenshot of a computer&#10;&#10;Description automatically generated with medium confidence">
            <a:extLst>
              <a:ext uri="{FF2B5EF4-FFF2-40B4-BE49-F238E27FC236}">
                <a16:creationId xmlns:a16="http://schemas.microsoft.com/office/drawing/2014/main" id="{3A9FB5AA-222C-0848-BEC3-F324E2F8EF8D}"/>
              </a:ext>
            </a:extLst>
          </p:cNvPr>
          <p:cNvPicPr>
            <a:picLocks noChangeAspect="1"/>
          </p:cNvPicPr>
          <p:nvPr/>
        </p:nvPicPr>
        <p:blipFill>
          <a:blip r:embed="rId2"/>
          <a:stretch>
            <a:fillRect/>
          </a:stretch>
        </p:blipFill>
        <p:spPr>
          <a:xfrm>
            <a:off x="4279526" y="263662"/>
            <a:ext cx="7680916" cy="5441521"/>
          </a:xfrm>
          <a:prstGeom prst="rect">
            <a:avLst/>
          </a:prstGeom>
        </p:spPr>
      </p:pic>
    </p:spTree>
    <p:extLst>
      <p:ext uri="{BB962C8B-B14F-4D97-AF65-F5344CB8AC3E}">
        <p14:creationId xmlns:p14="http://schemas.microsoft.com/office/powerpoint/2010/main" val="885320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0651-C7B0-4278-BCF4-D8EE6EF92739}"/>
              </a:ext>
            </a:extLst>
          </p:cNvPr>
          <p:cNvSpPr>
            <a:spLocks noGrp="1"/>
          </p:cNvSpPr>
          <p:nvPr>
            <p:ph type="title"/>
          </p:nvPr>
        </p:nvSpPr>
        <p:spPr/>
        <p:txBody>
          <a:bodyPr/>
          <a:lstStyle/>
          <a:p>
            <a:r>
              <a:rPr lang="en-US" sz="3000"/>
              <a:t>Comparing Across Vignettes: Correct treatment</a:t>
            </a:r>
          </a:p>
        </p:txBody>
      </p:sp>
      <p:sp>
        <p:nvSpPr>
          <p:cNvPr id="24" name="Text Placeholder 23">
            <a:extLst>
              <a:ext uri="{FF2B5EF4-FFF2-40B4-BE49-F238E27FC236}">
                <a16:creationId xmlns:a16="http://schemas.microsoft.com/office/drawing/2014/main" id="{6B652E2B-FAED-4D5A-B9FA-B9042D2AC799}"/>
              </a:ext>
            </a:extLst>
          </p:cNvPr>
          <p:cNvSpPr>
            <a:spLocks noGrp="1"/>
          </p:cNvSpPr>
          <p:nvPr>
            <p:ph type="body" sz="half" idx="2"/>
          </p:nvPr>
        </p:nvSpPr>
        <p:spPr>
          <a:xfrm>
            <a:off x="457200" y="2143126"/>
            <a:ext cx="3200400" cy="3059940"/>
          </a:xfrm>
        </p:spPr>
        <p:txBody>
          <a:bodyPr/>
          <a:lstStyle/>
          <a:p>
            <a:r>
              <a:rPr lang="en-US" dirty="0"/>
              <a:t>Providers across the different countries are equally proficient at treating diarrhea, malaria, and tuberculosis. </a:t>
            </a:r>
          </a:p>
          <a:p>
            <a:r>
              <a:rPr lang="en-US" dirty="0"/>
              <a:t>Providers in Nigeria were slightly worse, </a:t>
            </a:r>
            <a:r>
              <a:rPr lang="en-US" i="1" dirty="0"/>
              <a:t>on average</a:t>
            </a:r>
            <a:r>
              <a:rPr lang="en-US" dirty="0"/>
              <a:t>, with regard to prescribing the appropriate treatment for most of the vignettes. </a:t>
            </a:r>
          </a:p>
        </p:txBody>
      </p:sp>
      <p:sp>
        <p:nvSpPr>
          <p:cNvPr id="3" name="Date Placeholder 2">
            <a:extLst>
              <a:ext uri="{FF2B5EF4-FFF2-40B4-BE49-F238E27FC236}">
                <a16:creationId xmlns:a16="http://schemas.microsoft.com/office/drawing/2014/main" id="{BAD07E2C-631D-4692-907F-184A59FA2AD0}"/>
              </a:ext>
            </a:extLst>
          </p:cNvPr>
          <p:cNvSpPr>
            <a:spLocks noGrp="1"/>
          </p:cNvSpPr>
          <p:nvPr>
            <p:ph type="dt" sz="half" idx="10"/>
          </p:nvPr>
        </p:nvSpPr>
        <p:spPr/>
        <p:txBody>
          <a:bodyPr/>
          <a:lstStyle/>
          <a:p>
            <a:fld id="{81C6F999-F891-4E17-BDDB-A02F86A120A6}" type="datetime1">
              <a:rPr lang="en-US" smtClean="0"/>
              <a:pPr/>
              <a:t>4/26/21</a:t>
            </a:fld>
            <a:endParaRPr lang="en-US"/>
          </a:p>
        </p:txBody>
      </p:sp>
      <p:sp>
        <p:nvSpPr>
          <p:cNvPr id="4" name="Footer Placeholder 3">
            <a:extLst>
              <a:ext uri="{FF2B5EF4-FFF2-40B4-BE49-F238E27FC236}">
                <a16:creationId xmlns:a16="http://schemas.microsoft.com/office/drawing/2014/main" id="{D7D6429E-C06E-430C-9BE8-B9AE964C7C3D}"/>
              </a:ext>
            </a:extLst>
          </p:cNvPr>
          <p:cNvSpPr>
            <a:spLocks noGrp="1"/>
          </p:cNvSpPr>
          <p:nvPr>
            <p:ph type="ftr" sz="quarter" idx="11"/>
          </p:nvPr>
        </p:nvSpPr>
        <p:spPr/>
        <p:txBody>
          <a:bodyPr/>
          <a:lstStyle/>
          <a:p>
            <a:r>
              <a:rPr lang="en-US"/>
              <a:t>Cross-Country Comparison</a:t>
            </a:r>
          </a:p>
        </p:txBody>
      </p:sp>
      <p:sp>
        <p:nvSpPr>
          <p:cNvPr id="5" name="Slide Number Placeholder 4">
            <a:extLst>
              <a:ext uri="{FF2B5EF4-FFF2-40B4-BE49-F238E27FC236}">
                <a16:creationId xmlns:a16="http://schemas.microsoft.com/office/drawing/2014/main" id="{A811BC7B-EDC9-41D9-AB00-6CB3A01EF22D}"/>
              </a:ext>
            </a:extLst>
          </p:cNvPr>
          <p:cNvSpPr>
            <a:spLocks noGrp="1"/>
          </p:cNvSpPr>
          <p:nvPr>
            <p:ph type="sldNum" sz="quarter" idx="12"/>
          </p:nvPr>
        </p:nvSpPr>
        <p:spPr/>
        <p:txBody>
          <a:bodyPr/>
          <a:lstStyle/>
          <a:p>
            <a:fld id="{4FAB73BC-B049-4115-A692-8D63A059BFB8}" type="slidenum">
              <a:rPr lang="en-US" smtClean="0"/>
              <a:pPr/>
              <a:t>12</a:t>
            </a:fld>
            <a:endParaRPr lang="en-US"/>
          </a:p>
        </p:txBody>
      </p:sp>
      <p:pic>
        <p:nvPicPr>
          <p:cNvPr id="10" name="Picture 9" descr="Chart&#10;&#10;Description automatically generated with medium confidence">
            <a:extLst>
              <a:ext uri="{FF2B5EF4-FFF2-40B4-BE49-F238E27FC236}">
                <a16:creationId xmlns:a16="http://schemas.microsoft.com/office/drawing/2014/main" id="{F852D05D-20C6-F648-B01A-074C5A9C55A6}"/>
              </a:ext>
            </a:extLst>
          </p:cNvPr>
          <p:cNvPicPr>
            <a:picLocks noChangeAspect="1"/>
          </p:cNvPicPr>
          <p:nvPr/>
        </p:nvPicPr>
        <p:blipFill>
          <a:blip r:embed="rId2"/>
          <a:stretch>
            <a:fillRect/>
          </a:stretch>
        </p:blipFill>
        <p:spPr>
          <a:xfrm>
            <a:off x="4268940" y="257575"/>
            <a:ext cx="7722247" cy="5814813"/>
          </a:xfrm>
          <a:prstGeom prst="rect">
            <a:avLst/>
          </a:prstGeom>
        </p:spPr>
      </p:pic>
    </p:spTree>
    <p:extLst>
      <p:ext uri="{BB962C8B-B14F-4D97-AF65-F5344CB8AC3E}">
        <p14:creationId xmlns:p14="http://schemas.microsoft.com/office/powerpoint/2010/main" val="188616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B30A-E68B-43BF-8522-AFF9759C1B15}"/>
              </a:ext>
            </a:extLst>
          </p:cNvPr>
          <p:cNvSpPr>
            <a:spLocks noGrp="1"/>
          </p:cNvSpPr>
          <p:nvPr>
            <p:ph type="title"/>
          </p:nvPr>
        </p:nvSpPr>
        <p:spPr/>
        <p:txBody>
          <a:bodyPr/>
          <a:lstStyle/>
          <a:p>
            <a:r>
              <a:rPr lang="en-US" sz="3000"/>
              <a:t>Comparing Across Vignettes: Tests</a:t>
            </a:r>
          </a:p>
        </p:txBody>
      </p:sp>
      <p:sp>
        <p:nvSpPr>
          <p:cNvPr id="24" name="Text Placeholder 23">
            <a:extLst>
              <a:ext uri="{FF2B5EF4-FFF2-40B4-BE49-F238E27FC236}">
                <a16:creationId xmlns:a16="http://schemas.microsoft.com/office/drawing/2014/main" id="{8ED51F21-70EA-48BC-8655-E54E6BBB55EE}"/>
              </a:ext>
            </a:extLst>
          </p:cNvPr>
          <p:cNvSpPr>
            <a:spLocks noGrp="1"/>
          </p:cNvSpPr>
          <p:nvPr>
            <p:ph type="body" sz="half" idx="2"/>
          </p:nvPr>
        </p:nvSpPr>
        <p:spPr/>
        <p:txBody>
          <a:bodyPr/>
          <a:lstStyle/>
          <a:p>
            <a:r>
              <a:rPr lang="en-US"/>
              <a:t>In general, most tests are ordered for diabetes, malaria, and tuberculosis; but again this is partly due to the data sheet structure. (And testing is appropriate in these cases.)</a:t>
            </a:r>
          </a:p>
          <a:p>
            <a:r>
              <a:rPr lang="en-US"/>
              <a:t>While varying in the number of tests prescribed for each vignette, providers in Malawi. </a:t>
            </a:r>
          </a:p>
        </p:txBody>
      </p:sp>
      <p:sp>
        <p:nvSpPr>
          <p:cNvPr id="3" name="Date Placeholder 2">
            <a:extLst>
              <a:ext uri="{FF2B5EF4-FFF2-40B4-BE49-F238E27FC236}">
                <a16:creationId xmlns:a16="http://schemas.microsoft.com/office/drawing/2014/main" id="{0A876244-2156-4236-8F8F-62D037B45A43}"/>
              </a:ext>
            </a:extLst>
          </p:cNvPr>
          <p:cNvSpPr>
            <a:spLocks noGrp="1"/>
          </p:cNvSpPr>
          <p:nvPr>
            <p:ph type="dt" sz="half" idx="10"/>
          </p:nvPr>
        </p:nvSpPr>
        <p:spPr/>
        <p:txBody>
          <a:bodyPr/>
          <a:lstStyle/>
          <a:p>
            <a:fld id="{F2F4E625-5B42-4897-9C46-B43EBF52947F}" type="datetime1">
              <a:rPr lang="en-US" smtClean="0"/>
              <a:pPr/>
              <a:t>4/26/21</a:t>
            </a:fld>
            <a:endParaRPr lang="en-US"/>
          </a:p>
        </p:txBody>
      </p:sp>
      <p:sp>
        <p:nvSpPr>
          <p:cNvPr id="4" name="Footer Placeholder 3">
            <a:extLst>
              <a:ext uri="{FF2B5EF4-FFF2-40B4-BE49-F238E27FC236}">
                <a16:creationId xmlns:a16="http://schemas.microsoft.com/office/drawing/2014/main" id="{FF73C98D-ECA3-4D1F-8E38-E8D6EA315530}"/>
              </a:ext>
            </a:extLst>
          </p:cNvPr>
          <p:cNvSpPr>
            <a:spLocks noGrp="1"/>
          </p:cNvSpPr>
          <p:nvPr>
            <p:ph type="ftr" sz="quarter" idx="11"/>
          </p:nvPr>
        </p:nvSpPr>
        <p:spPr/>
        <p:txBody>
          <a:bodyPr/>
          <a:lstStyle/>
          <a:p>
            <a:r>
              <a:rPr lang="en-US"/>
              <a:t>Cross-Country Comparison</a:t>
            </a:r>
          </a:p>
        </p:txBody>
      </p:sp>
      <p:sp>
        <p:nvSpPr>
          <p:cNvPr id="5" name="Slide Number Placeholder 4">
            <a:extLst>
              <a:ext uri="{FF2B5EF4-FFF2-40B4-BE49-F238E27FC236}">
                <a16:creationId xmlns:a16="http://schemas.microsoft.com/office/drawing/2014/main" id="{9870A2E0-31F2-4330-A0DB-56B3466FD9A8}"/>
              </a:ext>
            </a:extLst>
          </p:cNvPr>
          <p:cNvSpPr>
            <a:spLocks noGrp="1"/>
          </p:cNvSpPr>
          <p:nvPr>
            <p:ph type="sldNum" sz="quarter" idx="12"/>
          </p:nvPr>
        </p:nvSpPr>
        <p:spPr/>
        <p:txBody>
          <a:bodyPr/>
          <a:lstStyle/>
          <a:p>
            <a:fld id="{4FAB73BC-B049-4115-A692-8D63A059BFB8}" type="slidenum">
              <a:rPr lang="en-US" smtClean="0"/>
              <a:pPr/>
              <a:t>13</a:t>
            </a:fld>
            <a:endParaRPr lang="en-US"/>
          </a:p>
        </p:txBody>
      </p:sp>
      <p:pic>
        <p:nvPicPr>
          <p:cNvPr id="10" name="Picture 9" descr="A screenshot of a computer&#10;&#10;Description automatically generated with medium confidence">
            <a:extLst>
              <a:ext uri="{FF2B5EF4-FFF2-40B4-BE49-F238E27FC236}">
                <a16:creationId xmlns:a16="http://schemas.microsoft.com/office/drawing/2014/main" id="{7DE4C6F4-4A9B-BA46-9FA0-D727D22B4FC6}"/>
              </a:ext>
            </a:extLst>
          </p:cNvPr>
          <p:cNvPicPr>
            <a:picLocks noChangeAspect="1"/>
          </p:cNvPicPr>
          <p:nvPr/>
        </p:nvPicPr>
        <p:blipFill>
          <a:blip r:embed="rId2"/>
          <a:stretch>
            <a:fillRect/>
          </a:stretch>
        </p:blipFill>
        <p:spPr>
          <a:xfrm>
            <a:off x="4323869" y="270456"/>
            <a:ext cx="7672801" cy="5582992"/>
          </a:xfrm>
          <a:prstGeom prst="rect">
            <a:avLst/>
          </a:prstGeom>
        </p:spPr>
      </p:pic>
    </p:spTree>
    <p:extLst>
      <p:ext uri="{BB962C8B-B14F-4D97-AF65-F5344CB8AC3E}">
        <p14:creationId xmlns:p14="http://schemas.microsoft.com/office/powerpoint/2010/main" val="5179402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Using psychometrics to “score” vignettes and assess treatment variations</a:t>
            </a:r>
          </a:p>
        </p:txBody>
      </p:sp>
      <p:sp>
        <p:nvSpPr>
          <p:cNvPr id="3" name="Content Placeholder 2"/>
          <p:cNvSpPr>
            <a:spLocks noGrp="1"/>
          </p:cNvSpPr>
          <p:nvPr>
            <p:ph idx="1"/>
          </p:nvPr>
        </p:nvSpPr>
        <p:spPr/>
        <p:txBody>
          <a:bodyPr/>
          <a:lstStyle/>
          <a:p>
            <a:r>
              <a:rPr lang="en-US"/>
              <a:t>Create a diagnostic score for every provider based on history questions and exams. This score only relates providers to each other, and doesn’t say anything about “absolute” knowledge.</a:t>
            </a:r>
          </a:p>
          <a:p>
            <a:r>
              <a:rPr lang="en-US"/>
              <a:t>Assess management outcomes directly: we look at diagnosis, treatment, testing, and medicine separately </a:t>
            </a:r>
            <a:r>
              <a:rPr lang="en-US" i="1"/>
              <a:t>as they relate to the abstract score</a:t>
            </a:r>
            <a:r>
              <a:rPr lang="en-US"/>
              <a:t>.</a:t>
            </a:r>
          </a:p>
          <a:p>
            <a:r>
              <a:rPr lang="en-US"/>
              <a:t>If those relationships are statistically strong, then we can use variations in the diagnostic score to think about policy-relevant differences between countries, professional cadres, care levels, etc.</a:t>
            </a:r>
          </a:p>
        </p:txBody>
      </p:sp>
      <p:sp>
        <p:nvSpPr>
          <p:cNvPr id="4" name="Slide Number Placeholder 3"/>
          <p:cNvSpPr>
            <a:spLocks noGrp="1"/>
          </p:cNvSpPr>
          <p:nvPr>
            <p:ph type="sldNum" sz="quarter" idx="12"/>
          </p:nvPr>
        </p:nvSpPr>
        <p:spPr/>
        <p:txBody>
          <a:bodyPr/>
          <a:lstStyle/>
          <a:p>
            <a:fld id="{6113E31D-E2AB-40D1-8B51-AFA5AFEF393A}" type="slidenum">
              <a:rPr lang="en-US" smtClean="0"/>
              <a:t>14</a:t>
            </a:fld>
            <a:endParaRPr lang="en-US"/>
          </a:p>
        </p:txBody>
      </p:sp>
      <p:sp>
        <p:nvSpPr>
          <p:cNvPr id="5" name="Date Placeholder 4"/>
          <p:cNvSpPr>
            <a:spLocks noGrp="1"/>
          </p:cNvSpPr>
          <p:nvPr>
            <p:ph type="dt" sz="half" idx="10"/>
          </p:nvPr>
        </p:nvSpPr>
        <p:spPr/>
        <p:txBody>
          <a:bodyPr/>
          <a:lstStyle/>
          <a:p>
            <a:fld id="{4D35F949-AD50-6B4E-BAE2-C3DA48BE75E0}" type="datetime1">
              <a:rPr lang="en-US" smtClean="0"/>
              <a:t>4/26/21</a:t>
            </a:fld>
            <a:endParaRPr lang="en-US"/>
          </a:p>
        </p:txBody>
      </p:sp>
      <p:sp>
        <p:nvSpPr>
          <p:cNvPr id="6" name="Footer Placeholder 5"/>
          <p:cNvSpPr>
            <a:spLocks noGrp="1"/>
          </p:cNvSpPr>
          <p:nvPr>
            <p:ph type="ftr" sz="quarter" idx="11"/>
          </p:nvPr>
        </p:nvSpPr>
        <p:spPr/>
        <p:txBody>
          <a:bodyPr/>
          <a:lstStyle/>
          <a:p>
            <a:r>
              <a:rPr lang="en-US"/>
              <a:t>SDI Medical Vignette IRT Analysis</a:t>
            </a:r>
          </a:p>
        </p:txBody>
      </p:sp>
    </p:spTree>
    <p:extLst>
      <p:ext uri="{BB962C8B-B14F-4D97-AF65-F5344CB8AC3E}">
        <p14:creationId xmlns:p14="http://schemas.microsoft.com/office/powerpoint/2010/main" val="112565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9">
            <a:extLst>
              <a:ext uri="{FF2B5EF4-FFF2-40B4-BE49-F238E27FC236}">
                <a16:creationId xmlns:a16="http://schemas.microsoft.com/office/drawing/2014/main" id="{27ED2FD1-4A73-4FB9-A202-7976B32ADF8D}"/>
              </a:ext>
            </a:extLst>
          </p:cNvPr>
          <p:cNvPicPr>
            <a:picLocks noChangeAspect="1"/>
          </p:cNvPicPr>
          <p:nvPr/>
        </p:nvPicPr>
        <p:blipFill rotWithShape="1">
          <a:blip r:embed="rId2"/>
          <a:srcRect b="3412"/>
          <a:stretch/>
        </p:blipFill>
        <p:spPr>
          <a:xfrm>
            <a:off x="4262845" y="875969"/>
            <a:ext cx="7760138" cy="5449113"/>
          </a:xfrm>
          <a:prstGeom prst="rect">
            <a:avLst/>
          </a:prstGeom>
        </p:spPr>
      </p:pic>
      <p:sp>
        <p:nvSpPr>
          <p:cNvPr id="2" name="Title 1">
            <a:extLst>
              <a:ext uri="{FF2B5EF4-FFF2-40B4-BE49-F238E27FC236}">
                <a16:creationId xmlns:a16="http://schemas.microsoft.com/office/drawing/2014/main" id="{B61E174A-33DE-4CB7-8DB3-8A6540198CDB}"/>
              </a:ext>
            </a:extLst>
          </p:cNvPr>
          <p:cNvSpPr>
            <a:spLocks noGrp="1"/>
          </p:cNvSpPr>
          <p:nvPr>
            <p:ph type="title"/>
          </p:nvPr>
        </p:nvSpPr>
        <p:spPr/>
        <p:txBody>
          <a:bodyPr>
            <a:normAutofit/>
          </a:bodyPr>
          <a:lstStyle/>
          <a:p>
            <a:r>
              <a:rPr lang="en-US"/>
              <a:t>How do we read an IRT score?</a:t>
            </a:r>
          </a:p>
        </p:txBody>
      </p:sp>
      <p:pic>
        <p:nvPicPr>
          <p:cNvPr id="10" name="Content Placeholder 9">
            <a:extLst>
              <a:ext uri="{FF2B5EF4-FFF2-40B4-BE49-F238E27FC236}">
                <a16:creationId xmlns:a16="http://schemas.microsoft.com/office/drawing/2014/main" id="{27ED2FD1-4A73-4FB9-A202-7976B32ADF8D}"/>
              </a:ext>
            </a:extLst>
          </p:cNvPr>
          <p:cNvPicPr>
            <a:picLocks noGrp="1" noChangeAspect="1"/>
          </p:cNvPicPr>
          <p:nvPr>
            <p:ph idx="1"/>
          </p:nvPr>
        </p:nvPicPr>
        <p:blipFill>
          <a:blip r:embed="rId2"/>
          <a:stretch>
            <a:fillRect/>
          </a:stretch>
        </p:blipFill>
        <p:spPr>
          <a:xfrm>
            <a:off x="4262845" y="159951"/>
            <a:ext cx="7760138" cy="5641620"/>
          </a:xfrm>
        </p:spPr>
      </p:pic>
      <p:sp>
        <p:nvSpPr>
          <p:cNvPr id="4" name="Text Placeholder 3">
            <a:extLst>
              <a:ext uri="{FF2B5EF4-FFF2-40B4-BE49-F238E27FC236}">
                <a16:creationId xmlns:a16="http://schemas.microsoft.com/office/drawing/2014/main" id="{55015DB0-B64C-48A7-B50A-7E7EAD619542}"/>
              </a:ext>
            </a:extLst>
          </p:cNvPr>
          <p:cNvSpPr>
            <a:spLocks noGrp="1"/>
          </p:cNvSpPr>
          <p:nvPr>
            <p:ph type="body" sz="half" idx="2"/>
          </p:nvPr>
        </p:nvSpPr>
        <p:spPr>
          <a:xfrm>
            <a:off x="457200" y="2143125"/>
            <a:ext cx="3200400" cy="4316660"/>
          </a:xfrm>
        </p:spPr>
        <p:txBody>
          <a:bodyPr>
            <a:normAutofit/>
          </a:bodyPr>
          <a:lstStyle/>
          <a:p>
            <a:pPr>
              <a:lnSpc>
                <a:spcPct val="110000"/>
              </a:lnSpc>
            </a:pPr>
            <a:r>
              <a:rPr lang="en-US"/>
              <a:t>This is an example </a:t>
            </a:r>
            <a:r>
              <a:rPr lang="en-US" i="1"/>
              <a:t>item response curve</a:t>
            </a:r>
            <a:r>
              <a:rPr lang="en-US"/>
              <a:t> from the SDI data. Each provider is given a single overall score (X-axis).</a:t>
            </a:r>
          </a:p>
          <a:p>
            <a:pPr>
              <a:lnSpc>
                <a:spcPct val="110000"/>
              </a:lnSpc>
            </a:pPr>
            <a:r>
              <a:rPr lang="en-US"/>
              <a:t>For every item, that score predicts how likely that provider was to complete that item (response curve). The distribution is approximately standard normal, so:</a:t>
            </a:r>
          </a:p>
          <a:p>
            <a:pPr>
              <a:lnSpc>
                <a:spcPct val="110000"/>
              </a:lnSpc>
            </a:pPr>
            <a:r>
              <a:rPr lang="en-US"/>
              <a:t>Average provider score = 0</a:t>
            </a:r>
          </a:p>
          <a:p>
            <a:pPr>
              <a:lnSpc>
                <a:spcPct val="110000"/>
              </a:lnSpc>
            </a:pPr>
            <a:r>
              <a:rPr lang="en-US"/>
              <a:t>IQR is -0.68 to +0.68 </a:t>
            </a:r>
          </a:p>
        </p:txBody>
      </p:sp>
      <p:sp>
        <p:nvSpPr>
          <p:cNvPr id="6" name="Date Placeholder 5">
            <a:extLst>
              <a:ext uri="{FF2B5EF4-FFF2-40B4-BE49-F238E27FC236}">
                <a16:creationId xmlns:a16="http://schemas.microsoft.com/office/drawing/2014/main" id="{20135CB2-39BA-4F73-B50C-A9D2B84DCB7E}"/>
              </a:ext>
            </a:extLst>
          </p:cNvPr>
          <p:cNvSpPr>
            <a:spLocks noGrp="1"/>
          </p:cNvSpPr>
          <p:nvPr>
            <p:ph type="dt" sz="half" idx="10"/>
          </p:nvPr>
        </p:nvSpPr>
        <p:spPr/>
        <p:txBody>
          <a:bodyPr/>
          <a:lstStyle/>
          <a:p>
            <a:fld id="{2A434863-C829-A147-A45C-D27A8EA5FD88}" type="datetime1">
              <a:rPr lang="en-US" smtClean="0"/>
              <a:t>4/26/21</a:t>
            </a:fld>
            <a:endParaRPr lang="en-US"/>
          </a:p>
        </p:txBody>
      </p:sp>
      <p:sp>
        <p:nvSpPr>
          <p:cNvPr id="3" name="Footer Placeholder 2">
            <a:extLst>
              <a:ext uri="{FF2B5EF4-FFF2-40B4-BE49-F238E27FC236}">
                <a16:creationId xmlns:a16="http://schemas.microsoft.com/office/drawing/2014/main" id="{A2B163FE-EFD9-4FB8-AAC8-9A9CA863B07D}"/>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7E8F2027-96E0-4D1A-8FEE-B329DE9F0071}"/>
              </a:ext>
            </a:extLst>
          </p:cNvPr>
          <p:cNvSpPr>
            <a:spLocks noGrp="1"/>
          </p:cNvSpPr>
          <p:nvPr>
            <p:ph type="sldNum" sz="quarter" idx="12"/>
          </p:nvPr>
        </p:nvSpPr>
        <p:spPr/>
        <p:txBody>
          <a:bodyPr/>
          <a:lstStyle/>
          <a:p>
            <a:fld id="{4FAB73BC-B049-4115-A692-8D63A059BFB8}" type="slidenum">
              <a:rPr lang="en-US" smtClean="0"/>
              <a:pPr/>
              <a:t>15</a:t>
            </a:fld>
            <a:endParaRPr lang="en-US"/>
          </a:p>
        </p:txBody>
      </p:sp>
      <p:sp>
        <p:nvSpPr>
          <p:cNvPr id="11" name="TextBox 10"/>
          <p:cNvSpPr txBox="1"/>
          <p:nvPr/>
        </p:nvSpPr>
        <p:spPr>
          <a:xfrm>
            <a:off x="8011475" y="4873451"/>
            <a:ext cx="1177078" cy="646331"/>
          </a:xfrm>
          <a:prstGeom prst="rect">
            <a:avLst/>
          </a:prstGeom>
          <a:solidFill>
            <a:schemeClr val="bg1"/>
          </a:solidFill>
        </p:spPr>
        <p:txBody>
          <a:bodyPr wrap="square" rtlCol="0">
            <a:spAutoFit/>
          </a:bodyPr>
          <a:lstStyle/>
          <a:p>
            <a:pPr algn="ctr"/>
            <a:r>
              <a:rPr lang="en-US"/>
              <a:t>Median providers</a:t>
            </a:r>
          </a:p>
        </p:txBody>
      </p:sp>
      <p:sp>
        <p:nvSpPr>
          <p:cNvPr id="16" name="TextBox 15"/>
          <p:cNvSpPr txBox="1"/>
          <p:nvPr/>
        </p:nvSpPr>
        <p:spPr>
          <a:xfrm>
            <a:off x="9188553" y="4872669"/>
            <a:ext cx="1580409" cy="646331"/>
          </a:xfrm>
          <a:prstGeom prst="rect">
            <a:avLst/>
          </a:prstGeom>
          <a:solidFill>
            <a:schemeClr val="bg1"/>
          </a:solidFill>
        </p:spPr>
        <p:txBody>
          <a:bodyPr wrap="square" rtlCol="0">
            <a:spAutoFit/>
          </a:bodyPr>
          <a:lstStyle/>
          <a:p>
            <a:pPr algn="r"/>
            <a:r>
              <a:rPr lang="en-US"/>
              <a:t>Top providers </a:t>
            </a:r>
            <a:r>
              <a:rPr lang="en-US" i="1"/>
              <a:t>overall</a:t>
            </a:r>
            <a:endParaRPr lang="en-US"/>
          </a:p>
        </p:txBody>
      </p:sp>
      <p:sp>
        <p:nvSpPr>
          <p:cNvPr id="17" name="TextBox 16"/>
          <p:cNvSpPr txBox="1"/>
          <p:nvPr/>
        </p:nvSpPr>
        <p:spPr>
          <a:xfrm>
            <a:off x="6054087" y="4863827"/>
            <a:ext cx="1775129" cy="646331"/>
          </a:xfrm>
          <a:prstGeom prst="rect">
            <a:avLst/>
          </a:prstGeom>
          <a:solidFill>
            <a:schemeClr val="bg1"/>
          </a:solidFill>
        </p:spPr>
        <p:txBody>
          <a:bodyPr wrap="square" rtlCol="0">
            <a:spAutoFit/>
          </a:bodyPr>
          <a:lstStyle/>
          <a:p>
            <a:r>
              <a:rPr lang="en-US"/>
              <a:t>Bottom providers </a:t>
            </a:r>
            <a:r>
              <a:rPr lang="en-US" i="1"/>
              <a:t>overall</a:t>
            </a:r>
            <a:endParaRPr lang="en-US"/>
          </a:p>
        </p:txBody>
      </p:sp>
      <p:sp>
        <p:nvSpPr>
          <p:cNvPr id="12" name="TextBox 11"/>
          <p:cNvSpPr txBox="1"/>
          <p:nvPr/>
        </p:nvSpPr>
        <p:spPr>
          <a:xfrm>
            <a:off x="6941651" y="225027"/>
            <a:ext cx="2700337" cy="369332"/>
          </a:xfrm>
          <a:prstGeom prst="rect">
            <a:avLst/>
          </a:prstGeom>
          <a:noFill/>
        </p:spPr>
        <p:txBody>
          <a:bodyPr wrap="square" rtlCol="0">
            <a:spAutoFit/>
          </a:bodyPr>
          <a:lstStyle/>
          <a:p>
            <a:r>
              <a:rPr lang="en-US"/>
              <a:t>Single diagnostic item</a:t>
            </a:r>
          </a:p>
        </p:txBody>
      </p:sp>
      <p:cxnSp>
        <p:nvCxnSpPr>
          <p:cNvPr id="15" name="Straight Arrow Connector 14"/>
          <p:cNvCxnSpPr>
            <a:stCxn id="12" idx="1"/>
          </p:cNvCxnSpPr>
          <p:nvPr/>
        </p:nvCxnSpPr>
        <p:spPr>
          <a:xfrm flipH="1">
            <a:off x="6054087" y="409693"/>
            <a:ext cx="887564" cy="27454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9430700" y="2679714"/>
            <a:ext cx="2700337" cy="646331"/>
          </a:xfrm>
          <a:prstGeom prst="rect">
            <a:avLst/>
          </a:prstGeom>
          <a:noFill/>
        </p:spPr>
        <p:txBody>
          <a:bodyPr wrap="square" rtlCol="0">
            <a:spAutoFit/>
          </a:bodyPr>
          <a:lstStyle/>
          <a:p>
            <a:pPr algn="ctr"/>
            <a:r>
              <a:rPr lang="en-US"/>
              <a:t>Ability-response curve (estimated by IRT)</a:t>
            </a:r>
          </a:p>
        </p:txBody>
      </p:sp>
      <p:cxnSp>
        <p:nvCxnSpPr>
          <p:cNvPr id="24" name="Straight Arrow Connector 23"/>
          <p:cNvCxnSpPr/>
          <p:nvPr/>
        </p:nvCxnSpPr>
        <p:spPr>
          <a:xfrm flipH="1" flipV="1">
            <a:off x="10197462" y="1630629"/>
            <a:ext cx="391755" cy="10483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4881658" y="5777152"/>
            <a:ext cx="3666418" cy="369332"/>
          </a:xfrm>
          <a:prstGeom prst="rect">
            <a:avLst/>
          </a:prstGeom>
          <a:noFill/>
        </p:spPr>
        <p:txBody>
          <a:bodyPr wrap="square" rtlCol="0">
            <a:spAutoFit/>
          </a:bodyPr>
          <a:lstStyle/>
          <a:p>
            <a:r>
              <a:rPr lang="en-US"/>
              <a:t>True outcomes:</a:t>
            </a:r>
          </a:p>
        </p:txBody>
      </p:sp>
      <p:cxnSp>
        <p:nvCxnSpPr>
          <p:cNvPr id="25" name="Straight Connector 24"/>
          <p:cNvCxnSpPr/>
          <p:nvPr/>
        </p:nvCxnSpPr>
        <p:spPr>
          <a:xfrm>
            <a:off x="5668325" y="5619014"/>
            <a:ext cx="5483195" cy="0"/>
          </a:xfrm>
          <a:prstGeom prst="line">
            <a:avLst/>
          </a:prstGeom>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8EA5273D-98C3-43CD-BEC9-3D3238D03F54}"/>
              </a:ext>
            </a:extLst>
          </p:cNvPr>
          <p:cNvSpPr/>
          <p:nvPr/>
        </p:nvSpPr>
        <p:spPr>
          <a:xfrm flipV="1">
            <a:off x="4296722" y="4223058"/>
            <a:ext cx="7415215" cy="699816"/>
          </a:xfrm>
          <a:prstGeom prst="rect">
            <a:avLst/>
          </a:prstGeom>
          <a:noFill/>
          <a:ln w="38100">
            <a:solidFill>
              <a:srgbClr val="0070C0">
                <a:alpha val="2000"/>
              </a:srgbClr>
            </a:solidFill>
          </a:ln>
          <a:effectLst>
            <a:glow rad="508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88080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937CD-17A6-4445-8D02-E9A858C45A80}"/>
              </a:ext>
            </a:extLst>
          </p:cNvPr>
          <p:cNvSpPr>
            <a:spLocks noGrp="1"/>
          </p:cNvSpPr>
          <p:nvPr>
            <p:ph type="title"/>
          </p:nvPr>
        </p:nvSpPr>
        <p:spPr/>
        <p:txBody>
          <a:bodyPr>
            <a:normAutofit fontScale="90000"/>
          </a:bodyPr>
          <a:lstStyle/>
          <a:p>
            <a:r>
              <a:rPr lang="en-US"/>
              <a:t>What does the score distribution look like?</a:t>
            </a:r>
          </a:p>
        </p:txBody>
      </p:sp>
      <p:sp>
        <p:nvSpPr>
          <p:cNvPr id="25" name="Text Placeholder 24">
            <a:extLst>
              <a:ext uri="{FF2B5EF4-FFF2-40B4-BE49-F238E27FC236}">
                <a16:creationId xmlns:a16="http://schemas.microsoft.com/office/drawing/2014/main" id="{83AF02C0-CFC1-4D7F-A3E5-1EBAF8D0534F}"/>
              </a:ext>
            </a:extLst>
          </p:cNvPr>
          <p:cNvSpPr>
            <a:spLocks noGrp="1"/>
          </p:cNvSpPr>
          <p:nvPr>
            <p:ph type="body" sz="half" idx="2"/>
          </p:nvPr>
        </p:nvSpPr>
        <p:spPr/>
        <p:txBody>
          <a:bodyPr/>
          <a:lstStyle/>
          <a:p>
            <a:r>
              <a:rPr lang="en-US"/>
              <a:t>For the rest of the presentation, we will reference overall scores instead of individual items. This chart summarizes how performance measures varied across the score distribution in all SDI data when analyzed by IRT.</a:t>
            </a:r>
          </a:p>
          <a:p>
            <a:r>
              <a:rPr lang="en-US"/>
              <a:t>The box plot shows the 5</a:t>
            </a:r>
            <a:r>
              <a:rPr lang="en-US" baseline="30000"/>
              <a:t>th</a:t>
            </a:r>
            <a:r>
              <a:rPr lang="en-US"/>
              <a:t>, 25</a:t>
            </a:r>
            <a:r>
              <a:rPr lang="en-US" baseline="30000"/>
              <a:t>th</a:t>
            </a:r>
            <a:r>
              <a:rPr lang="en-US"/>
              <a:t>, 50</a:t>
            </a:r>
            <a:r>
              <a:rPr lang="en-US" baseline="30000"/>
              <a:t>th</a:t>
            </a:r>
            <a:r>
              <a:rPr lang="en-US"/>
              <a:t>, 75</a:t>
            </a:r>
            <a:r>
              <a:rPr lang="en-US" baseline="30000"/>
              <a:t>th</a:t>
            </a:r>
            <a:r>
              <a:rPr lang="en-US"/>
              <a:t>, and 95</a:t>
            </a:r>
            <a:r>
              <a:rPr lang="en-US" baseline="30000"/>
              <a:t>th</a:t>
            </a:r>
            <a:r>
              <a:rPr lang="en-US"/>
              <a:t> percentiles for reference. As you can see, this is again a dataset with a “long tail” at the bottom of the distribution.</a:t>
            </a:r>
          </a:p>
          <a:p>
            <a:endParaRPr lang="en-US"/>
          </a:p>
        </p:txBody>
      </p:sp>
      <p:sp>
        <p:nvSpPr>
          <p:cNvPr id="5" name="Date Placeholder 4">
            <a:extLst>
              <a:ext uri="{FF2B5EF4-FFF2-40B4-BE49-F238E27FC236}">
                <a16:creationId xmlns:a16="http://schemas.microsoft.com/office/drawing/2014/main" id="{3DEDB540-1C89-41A4-B47C-55BE50C56BA1}"/>
              </a:ext>
            </a:extLst>
          </p:cNvPr>
          <p:cNvSpPr>
            <a:spLocks noGrp="1"/>
          </p:cNvSpPr>
          <p:nvPr>
            <p:ph type="dt" sz="half" idx="10"/>
          </p:nvPr>
        </p:nvSpPr>
        <p:spPr/>
        <p:txBody>
          <a:bodyPr/>
          <a:lstStyle/>
          <a:p>
            <a:fld id="{2AF82482-9F74-F24A-B2C9-34B0C086DEAB}" type="datetime1">
              <a:rPr lang="en-US" smtClean="0"/>
              <a:t>4/26/21</a:t>
            </a:fld>
            <a:endParaRPr lang="en-US"/>
          </a:p>
        </p:txBody>
      </p:sp>
      <p:sp>
        <p:nvSpPr>
          <p:cNvPr id="3" name="Footer Placeholder 2">
            <a:extLst>
              <a:ext uri="{FF2B5EF4-FFF2-40B4-BE49-F238E27FC236}">
                <a16:creationId xmlns:a16="http://schemas.microsoft.com/office/drawing/2014/main" id="{A4F42E59-D8E0-45FA-992B-2144BF6B3211}"/>
              </a:ext>
            </a:extLst>
          </p:cNvPr>
          <p:cNvSpPr>
            <a:spLocks noGrp="1"/>
          </p:cNvSpPr>
          <p:nvPr>
            <p:ph type="ftr" sz="quarter" idx="11"/>
          </p:nvPr>
        </p:nvSpPr>
        <p:spPr/>
        <p:txBody>
          <a:bodyPr/>
          <a:lstStyle/>
          <a:p>
            <a:r>
              <a:rPr lang="en-US"/>
              <a:t>SDI Medical Vignette IRT Analysis</a:t>
            </a:r>
          </a:p>
        </p:txBody>
      </p:sp>
      <p:sp>
        <p:nvSpPr>
          <p:cNvPr id="4" name="Slide Number Placeholder 3">
            <a:extLst>
              <a:ext uri="{FF2B5EF4-FFF2-40B4-BE49-F238E27FC236}">
                <a16:creationId xmlns:a16="http://schemas.microsoft.com/office/drawing/2014/main" id="{8733036F-AFBB-4949-B505-FFFB02D7E5D9}"/>
              </a:ext>
            </a:extLst>
          </p:cNvPr>
          <p:cNvSpPr>
            <a:spLocks noGrp="1"/>
          </p:cNvSpPr>
          <p:nvPr>
            <p:ph type="sldNum" sz="quarter" idx="12"/>
          </p:nvPr>
        </p:nvSpPr>
        <p:spPr/>
        <p:txBody>
          <a:bodyPr/>
          <a:lstStyle/>
          <a:p>
            <a:fld id="{4FAB73BC-B049-4115-A692-8D63A059BFB8}" type="slidenum">
              <a:rPr lang="en-US" smtClean="0"/>
              <a:pPr/>
              <a:t>16</a:t>
            </a:fld>
            <a:endParaRPr lang="en-US"/>
          </a:p>
        </p:txBody>
      </p:sp>
      <p:pic>
        <p:nvPicPr>
          <p:cNvPr id="13" name="Picture 12" descr="Chart, histogram&#10;&#10;Description automatically generated">
            <a:extLst>
              <a:ext uri="{FF2B5EF4-FFF2-40B4-BE49-F238E27FC236}">
                <a16:creationId xmlns:a16="http://schemas.microsoft.com/office/drawing/2014/main" id="{02CBED96-2979-744B-9038-75D36240CD0E}"/>
              </a:ext>
            </a:extLst>
          </p:cNvPr>
          <p:cNvPicPr>
            <a:picLocks noChangeAspect="1"/>
          </p:cNvPicPr>
          <p:nvPr/>
        </p:nvPicPr>
        <p:blipFill>
          <a:blip r:embed="rId2"/>
          <a:stretch>
            <a:fillRect/>
          </a:stretch>
        </p:blipFill>
        <p:spPr>
          <a:xfrm>
            <a:off x="4292766" y="442860"/>
            <a:ext cx="7554568" cy="5436227"/>
          </a:xfrm>
          <a:prstGeom prst="rect">
            <a:avLst/>
          </a:prstGeom>
        </p:spPr>
      </p:pic>
      <p:sp>
        <p:nvSpPr>
          <p:cNvPr id="16" name="TextBox 15">
            <a:extLst>
              <a:ext uri="{FF2B5EF4-FFF2-40B4-BE49-F238E27FC236}">
                <a16:creationId xmlns:a16="http://schemas.microsoft.com/office/drawing/2014/main" id="{EBF6F349-5B84-D846-A830-525EE5256530}"/>
              </a:ext>
            </a:extLst>
          </p:cNvPr>
          <p:cNvSpPr txBox="1"/>
          <p:nvPr/>
        </p:nvSpPr>
        <p:spPr>
          <a:xfrm>
            <a:off x="5768148" y="2110035"/>
            <a:ext cx="1700213" cy="646331"/>
          </a:xfrm>
          <a:prstGeom prst="rect">
            <a:avLst/>
          </a:prstGeom>
          <a:noFill/>
        </p:spPr>
        <p:txBody>
          <a:bodyPr wrap="square" rtlCol="0">
            <a:spAutoFit/>
          </a:bodyPr>
          <a:lstStyle/>
          <a:p>
            <a:r>
              <a:rPr lang="en-US"/>
              <a:t>Full distribution (histogram)</a:t>
            </a:r>
          </a:p>
        </p:txBody>
      </p:sp>
      <p:cxnSp>
        <p:nvCxnSpPr>
          <p:cNvPr id="17" name="Straight Arrow Connector 16">
            <a:extLst>
              <a:ext uri="{FF2B5EF4-FFF2-40B4-BE49-F238E27FC236}">
                <a16:creationId xmlns:a16="http://schemas.microsoft.com/office/drawing/2014/main" id="{93A420AE-318C-2345-A1DC-845F2387447F}"/>
              </a:ext>
            </a:extLst>
          </p:cNvPr>
          <p:cNvCxnSpPr>
            <a:cxnSpLocks/>
          </p:cNvCxnSpPr>
          <p:nvPr/>
        </p:nvCxnSpPr>
        <p:spPr>
          <a:xfrm flipV="1">
            <a:off x="7275932" y="2433200"/>
            <a:ext cx="1032381" cy="519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517E6787-765B-214D-B5DC-3FC896807C8A}"/>
              </a:ext>
            </a:extLst>
          </p:cNvPr>
          <p:cNvSpPr txBox="1"/>
          <p:nvPr/>
        </p:nvSpPr>
        <p:spPr>
          <a:xfrm>
            <a:off x="9796318" y="3696869"/>
            <a:ext cx="2051015" cy="923330"/>
          </a:xfrm>
          <a:prstGeom prst="rect">
            <a:avLst/>
          </a:prstGeom>
          <a:noFill/>
        </p:spPr>
        <p:txBody>
          <a:bodyPr wrap="square" rtlCol="0">
            <a:spAutoFit/>
          </a:bodyPr>
          <a:lstStyle/>
          <a:p>
            <a:r>
              <a:rPr lang="en-US"/>
              <a:t>IRT scores are non-linear in </a:t>
            </a:r>
            <a:r>
              <a:rPr lang="en-US" i="1"/>
              <a:t>actual behaviors</a:t>
            </a:r>
          </a:p>
        </p:txBody>
      </p:sp>
      <p:cxnSp>
        <p:nvCxnSpPr>
          <p:cNvPr id="20" name="Straight Arrow Connector 19">
            <a:extLst>
              <a:ext uri="{FF2B5EF4-FFF2-40B4-BE49-F238E27FC236}">
                <a16:creationId xmlns:a16="http://schemas.microsoft.com/office/drawing/2014/main" id="{D4E7ED85-5233-3144-AFA3-C51BAF46567C}"/>
              </a:ext>
            </a:extLst>
          </p:cNvPr>
          <p:cNvCxnSpPr/>
          <p:nvPr/>
        </p:nvCxnSpPr>
        <p:spPr>
          <a:xfrm flipH="1" flipV="1">
            <a:off x="10556470" y="3224829"/>
            <a:ext cx="596543" cy="51752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96999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A5DF7CF-1F61-4178-B183-771E3E788487}"/>
              </a:ext>
            </a:extLst>
          </p:cNvPr>
          <p:cNvSpPr>
            <a:spLocks noGrp="1"/>
          </p:cNvSpPr>
          <p:nvPr>
            <p:ph type="title"/>
          </p:nvPr>
        </p:nvSpPr>
        <p:spPr/>
        <p:txBody>
          <a:bodyPr>
            <a:noAutofit/>
          </a:bodyPr>
          <a:lstStyle/>
          <a:p>
            <a:r>
              <a:rPr lang="en-US" sz="4400"/>
              <a:t>Benchmarking IRT vignettes scores</a:t>
            </a:r>
          </a:p>
        </p:txBody>
      </p:sp>
      <p:sp>
        <p:nvSpPr>
          <p:cNvPr id="15" name="Date Placeholder 14">
            <a:extLst>
              <a:ext uri="{FF2B5EF4-FFF2-40B4-BE49-F238E27FC236}">
                <a16:creationId xmlns:a16="http://schemas.microsoft.com/office/drawing/2014/main" id="{D7DC7F94-88E2-47F7-8F29-CFE00F92AEBC}"/>
              </a:ext>
            </a:extLst>
          </p:cNvPr>
          <p:cNvSpPr>
            <a:spLocks noGrp="1"/>
          </p:cNvSpPr>
          <p:nvPr>
            <p:ph type="dt" sz="half" idx="10"/>
          </p:nvPr>
        </p:nvSpPr>
        <p:spPr/>
        <p:txBody>
          <a:bodyPr/>
          <a:lstStyle/>
          <a:p>
            <a:fld id="{47995569-7DE6-E945-9943-19E6D275912A}" type="datetime1">
              <a:rPr lang="en-US" smtClean="0"/>
              <a:t>4/26/21</a:t>
            </a:fld>
            <a:endParaRPr lang="en-US"/>
          </a:p>
        </p:txBody>
      </p:sp>
      <p:sp>
        <p:nvSpPr>
          <p:cNvPr id="3" name="Footer Placeholder 2">
            <a:extLst>
              <a:ext uri="{FF2B5EF4-FFF2-40B4-BE49-F238E27FC236}">
                <a16:creationId xmlns:a16="http://schemas.microsoft.com/office/drawing/2014/main" id="{D8812677-B04E-43EB-AE86-A7AED77F0CB8}"/>
              </a:ext>
            </a:extLst>
          </p:cNvPr>
          <p:cNvSpPr>
            <a:spLocks noGrp="1"/>
          </p:cNvSpPr>
          <p:nvPr>
            <p:ph type="ftr" sz="quarter" idx="11"/>
          </p:nvPr>
        </p:nvSpPr>
        <p:spPr/>
        <p:txBody>
          <a:bodyPr/>
          <a:lstStyle/>
          <a:p>
            <a:r>
              <a:rPr lang="en-US"/>
              <a:t>SDI Medical Vignette IRT Analysis</a:t>
            </a:r>
          </a:p>
        </p:txBody>
      </p:sp>
      <p:sp>
        <p:nvSpPr>
          <p:cNvPr id="4" name="Slide Number Placeholder 3">
            <a:extLst>
              <a:ext uri="{FF2B5EF4-FFF2-40B4-BE49-F238E27FC236}">
                <a16:creationId xmlns:a16="http://schemas.microsoft.com/office/drawing/2014/main" id="{EFA8BC05-7AFB-4E33-83F1-B8DDAC8780F1}"/>
              </a:ext>
            </a:extLst>
          </p:cNvPr>
          <p:cNvSpPr>
            <a:spLocks noGrp="1"/>
          </p:cNvSpPr>
          <p:nvPr>
            <p:ph type="sldNum" sz="quarter" idx="12"/>
          </p:nvPr>
        </p:nvSpPr>
        <p:spPr/>
        <p:txBody>
          <a:bodyPr/>
          <a:lstStyle/>
          <a:p>
            <a:fld id="{4FAB73BC-B049-4115-A692-8D63A059BFB8}" type="slidenum">
              <a:rPr lang="en-US" smtClean="0"/>
              <a:pPr/>
              <a:t>17</a:t>
            </a:fld>
            <a:endParaRPr lang="en-US"/>
          </a:p>
        </p:txBody>
      </p:sp>
      <p:sp>
        <p:nvSpPr>
          <p:cNvPr id="22" name="Content Placeholder 21">
            <a:extLst>
              <a:ext uri="{FF2B5EF4-FFF2-40B4-BE49-F238E27FC236}">
                <a16:creationId xmlns:a16="http://schemas.microsoft.com/office/drawing/2014/main" id="{A69BA28B-5BAA-46C7-8F5B-AE4409238ABD}"/>
              </a:ext>
            </a:extLst>
          </p:cNvPr>
          <p:cNvSpPr>
            <a:spLocks noGrp="1"/>
          </p:cNvSpPr>
          <p:nvPr>
            <p:ph sz="quarter" idx="4294967295"/>
          </p:nvPr>
        </p:nvSpPr>
        <p:spPr>
          <a:xfrm>
            <a:off x="1238755" y="5470527"/>
            <a:ext cx="10119808" cy="817562"/>
          </a:xfrm>
        </p:spPr>
        <p:txBody>
          <a:bodyPr>
            <a:normAutofit fontScale="92500" lnSpcReduction="10000"/>
          </a:bodyPr>
          <a:lstStyle/>
          <a:p>
            <a:pPr marL="0" indent="0">
              <a:buNone/>
            </a:pPr>
            <a:r>
              <a:rPr lang="en-US"/>
              <a:t>The key point to note is that this </a:t>
            </a:r>
            <a:r>
              <a:rPr lang="en-US" i="1"/>
              <a:t>strongly validates </a:t>
            </a:r>
            <a:r>
              <a:rPr lang="en-US"/>
              <a:t>the use of IRT as a summary index for SDI. All countries fall on about the same curve relating IRT score to the actual proportion of history questions and physical exams they completed.</a:t>
            </a:r>
          </a:p>
        </p:txBody>
      </p:sp>
      <p:pic>
        <p:nvPicPr>
          <p:cNvPr id="7" name="Picture 6" descr="Chart, line chart&#10;&#10;Description automatically generated">
            <a:extLst>
              <a:ext uri="{FF2B5EF4-FFF2-40B4-BE49-F238E27FC236}">
                <a16:creationId xmlns:a16="http://schemas.microsoft.com/office/drawing/2014/main" id="{C50A5520-1931-EF46-92BB-C6EC4DEDE31C}"/>
              </a:ext>
            </a:extLst>
          </p:cNvPr>
          <p:cNvPicPr>
            <a:picLocks noChangeAspect="1"/>
          </p:cNvPicPr>
          <p:nvPr/>
        </p:nvPicPr>
        <p:blipFill>
          <a:blip r:embed="rId2"/>
          <a:stretch>
            <a:fillRect/>
          </a:stretch>
        </p:blipFill>
        <p:spPr>
          <a:xfrm>
            <a:off x="6394026" y="1853532"/>
            <a:ext cx="5128536" cy="3577691"/>
          </a:xfrm>
          <a:prstGeom prst="rect">
            <a:avLst/>
          </a:prstGeom>
        </p:spPr>
      </p:pic>
      <p:pic>
        <p:nvPicPr>
          <p:cNvPr id="14" name="Picture 13" descr="Chart&#10;&#10;Description automatically generated">
            <a:extLst>
              <a:ext uri="{FF2B5EF4-FFF2-40B4-BE49-F238E27FC236}">
                <a16:creationId xmlns:a16="http://schemas.microsoft.com/office/drawing/2014/main" id="{C80C322D-D3F7-1441-9C7D-2CAD5CE4A141}"/>
              </a:ext>
            </a:extLst>
          </p:cNvPr>
          <p:cNvPicPr>
            <a:picLocks noChangeAspect="1"/>
          </p:cNvPicPr>
          <p:nvPr/>
        </p:nvPicPr>
        <p:blipFill>
          <a:blip r:embed="rId3"/>
          <a:stretch>
            <a:fillRect/>
          </a:stretch>
        </p:blipFill>
        <p:spPr>
          <a:xfrm>
            <a:off x="1208141" y="1853532"/>
            <a:ext cx="4956087" cy="3394515"/>
          </a:xfrm>
          <a:prstGeom prst="rect">
            <a:avLst/>
          </a:prstGeom>
        </p:spPr>
      </p:pic>
    </p:spTree>
    <p:extLst>
      <p:ext uri="{BB962C8B-B14F-4D97-AF65-F5344CB8AC3E}">
        <p14:creationId xmlns:p14="http://schemas.microsoft.com/office/powerpoint/2010/main" val="644510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853A-3A51-467E-9C35-4C9D45CE434D}"/>
              </a:ext>
            </a:extLst>
          </p:cNvPr>
          <p:cNvSpPr>
            <a:spLocks noGrp="1"/>
          </p:cNvSpPr>
          <p:nvPr>
            <p:ph type="title"/>
          </p:nvPr>
        </p:nvSpPr>
        <p:spPr/>
        <p:txBody>
          <a:bodyPr>
            <a:normAutofit/>
          </a:bodyPr>
          <a:lstStyle/>
          <a:p>
            <a:r>
              <a:rPr lang="en-US"/>
              <a:t>Cross-country Ability Score Distributions</a:t>
            </a:r>
          </a:p>
        </p:txBody>
      </p:sp>
      <p:sp>
        <p:nvSpPr>
          <p:cNvPr id="24" name="Text Placeholder 23">
            <a:extLst>
              <a:ext uri="{FF2B5EF4-FFF2-40B4-BE49-F238E27FC236}">
                <a16:creationId xmlns:a16="http://schemas.microsoft.com/office/drawing/2014/main" id="{1444504A-9D84-4D51-98D8-62C5094FA3A5}"/>
              </a:ext>
            </a:extLst>
          </p:cNvPr>
          <p:cNvSpPr>
            <a:spLocks noGrp="1"/>
          </p:cNvSpPr>
          <p:nvPr>
            <p:ph type="body" sz="half" idx="2"/>
          </p:nvPr>
        </p:nvSpPr>
        <p:spPr>
          <a:xfrm>
            <a:off x="457200" y="2143125"/>
            <a:ext cx="3200400" cy="4529138"/>
          </a:xfrm>
        </p:spPr>
        <p:txBody>
          <a:bodyPr>
            <a:normAutofit fontScale="92500" lnSpcReduction="20000"/>
          </a:bodyPr>
          <a:lstStyle/>
          <a:p>
            <a:pPr>
              <a:lnSpc>
                <a:spcPct val="110000"/>
              </a:lnSpc>
            </a:pPr>
            <a:r>
              <a:rPr lang="en-US"/>
              <a:t>Providers at the 50</a:t>
            </a:r>
            <a:r>
              <a:rPr lang="en-US" baseline="30000"/>
              <a:t>th</a:t>
            </a:r>
            <a:r>
              <a:rPr lang="en-US"/>
              <a:t> percentile of the overall distribution only ask and do about 25% of the history questions and physical exams. Those at the 95</a:t>
            </a:r>
            <a:r>
              <a:rPr lang="en-US" baseline="30000"/>
              <a:t>th</a:t>
            </a:r>
            <a:r>
              <a:rPr lang="en-US"/>
              <a:t> percentile ask and do 50% of the possible history questions and physical exams. </a:t>
            </a:r>
          </a:p>
          <a:p>
            <a:pPr>
              <a:lnSpc>
                <a:spcPct val="110000"/>
              </a:lnSpc>
            </a:pPr>
            <a:r>
              <a:rPr lang="en-US"/>
              <a:t>Key distributional questions:</a:t>
            </a:r>
          </a:p>
          <a:p>
            <a:pPr marL="342900" indent="-342900">
              <a:lnSpc>
                <a:spcPct val="110000"/>
              </a:lnSpc>
              <a:buFont typeface="+mj-lt"/>
              <a:buAutoNum type="arabicPeriod"/>
            </a:pPr>
            <a:r>
              <a:rPr lang="en-US"/>
              <a:t>Is a country with many low-knowledge providers  “bad”, if it also has many high-knowledge providers? (see Nigeria)</a:t>
            </a:r>
          </a:p>
          <a:p>
            <a:pPr marL="342900" indent="-342900">
              <a:lnSpc>
                <a:spcPct val="110000"/>
              </a:lnSpc>
              <a:buFont typeface="+mj-lt"/>
              <a:buAutoNum type="arabicPeriod"/>
            </a:pPr>
            <a:r>
              <a:rPr lang="en-US"/>
              <a:t>How informative is “average” in that case?</a:t>
            </a:r>
          </a:p>
        </p:txBody>
      </p:sp>
      <p:sp>
        <p:nvSpPr>
          <p:cNvPr id="8" name="Date Placeholder 7">
            <a:extLst>
              <a:ext uri="{FF2B5EF4-FFF2-40B4-BE49-F238E27FC236}">
                <a16:creationId xmlns:a16="http://schemas.microsoft.com/office/drawing/2014/main" id="{3B7DFB47-9436-4302-B59E-8FDC736A79C3}"/>
              </a:ext>
            </a:extLst>
          </p:cNvPr>
          <p:cNvSpPr>
            <a:spLocks noGrp="1"/>
          </p:cNvSpPr>
          <p:nvPr>
            <p:ph type="dt" sz="half" idx="10"/>
          </p:nvPr>
        </p:nvSpPr>
        <p:spPr/>
        <p:txBody>
          <a:bodyPr/>
          <a:lstStyle/>
          <a:p>
            <a:fld id="{3EA8D841-83F3-654C-9A50-CF4954704F65}" type="datetime1">
              <a:rPr lang="en-US" smtClean="0"/>
              <a:t>4/26/21</a:t>
            </a:fld>
            <a:endParaRPr lang="en-US"/>
          </a:p>
        </p:txBody>
      </p:sp>
      <p:sp>
        <p:nvSpPr>
          <p:cNvPr id="11" name="Footer Placeholder 10">
            <a:extLst>
              <a:ext uri="{FF2B5EF4-FFF2-40B4-BE49-F238E27FC236}">
                <a16:creationId xmlns:a16="http://schemas.microsoft.com/office/drawing/2014/main" id="{727032FD-54C3-4CC5-9BB9-477DA556C2DD}"/>
              </a:ext>
            </a:extLst>
          </p:cNvPr>
          <p:cNvSpPr>
            <a:spLocks noGrp="1"/>
          </p:cNvSpPr>
          <p:nvPr>
            <p:ph type="ftr" sz="quarter" idx="11"/>
          </p:nvPr>
        </p:nvSpPr>
        <p:spPr/>
        <p:txBody>
          <a:bodyPr/>
          <a:lstStyle/>
          <a:p>
            <a:r>
              <a:rPr lang="en-US"/>
              <a:t>SDI Medical Vignette IRT Analysis</a:t>
            </a:r>
          </a:p>
        </p:txBody>
      </p:sp>
      <p:sp>
        <p:nvSpPr>
          <p:cNvPr id="12" name="Slide Number Placeholder 11">
            <a:extLst>
              <a:ext uri="{FF2B5EF4-FFF2-40B4-BE49-F238E27FC236}">
                <a16:creationId xmlns:a16="http://schemas.microsoft.com/office/drawing/2014/main" id="{F80E29F2-7750-42F3-8BDA-4758351E066C}"/>
              </a:ext>
            </a:extLst>
          </p:cNvPr>
          <p:cNvSpPr>
            <a:spLocks noGrp="1"/>
          </p:cNvSpPr>
          <p:nvPr>
            <p:ph type="sldNum" sz="quarter" idx="12"/>
          </p:nvPr>
        </p:nvSpPr>
        <p:spPr/>
        <p:txBody>
          <a:bodyPr/>
          <a:lstStyle/>
          <a:p>
            <a:fld id="{4FAB73BC-B049-4115-A692-8D63A059BFB8}" type="slidenum">
              <a:rPr lang="en-US" smtClean="0"/>
              <a:pPr/>
              <a:t>18</a:t>
            </a:fld>
            <a:endParaRPr lang="en-US"/>
          </a:p>
        </p:txBody>
      </p:sp>
      <p:pic>
        <p:nvPicPr>
          <p:cNvPr id="9" name="Picture 8" descr="Chart, box and whisker chart&#10;&#10;Description automatically generated">
            <a:extLst>
              <a:ext uri="{FF2B5EF4-FFF2-40B4-BE49-F238E27FC236}">
                <a16:creationId xmlns:a16="http://schemas.microsoft.com/office/drawing/2014/main" id="{5FA1F29B-6354-0C48-BF16-03B303401563}"/>
              </a:ext>
            </a:extLst>
          </p:cNvPr>
          <p:cNvPicPr>
            <a:picLocks noChangeAspect="1"/>
          </p:cNvPicPr>
          <p:nvPr/>
        </p:nvPicPr>
        <p:blipFill>
          <a:blip r:embed="rId2"/>
          <a:stretch>
            <a:fillRect/>
          </a:stretch>
        </p:blipFill>
        <p:spPr>
          <a:xfrm>
            <a:off x="4323351" y="257137"/>
            <a:ext cx="7679760" cy="5428885"/>
          </a:xfrm>
          <a:prstGeom prst="rect">
            <a:avLst/>
          </a:prstGeom>
        </p:spPr>
      </p:pic>
      <p:sp>
        <p:nvSpPr>
          <p:cNvPr id="14" name="Right Brace 13">
            <a:extLst>
              <a:ext uri="{FF2B5EF4-FFF2-40B4-BE49-F238E27FC236}">
                <a16:creationId xmlns:a16="http://schemas.microsoft.com/office/drawing/2014/main" id="{58665C2B-1FCE-754B-84E7-4857C93027B4}"/>
              </a:ext>
            </a:extLst>
          </p:cNvPr>
          <p:cNvSpPr/>
          <p:nvPr/>
        </p:nvSpPr>
        <p:spPr>
          <a:xfrm rot="5400000">
            <a:off x="7866577" y="2996951"/>
            <a:ext cx="693847" cy="541556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6FD1CC65-D16B-EC41-8218-97426568EE56}"/>
              </a:ext>
            </a:extLst>
          </p:cNvPr>
          <p:cNvSpPr txBox="1"/>
          <p:nvPr/>
        </p:nvSpPr>
        <p:spPr>
          <a:xfrm>
            <a:off x="6590513" y="5990905"/>
            <a:ext cx="3590237" cy="369332"/>
          </a:xfrm>
          <a:prstGeom prst="rect">
            <a:avLst/>
          </a:prstGeom>
          <a:noFill/>
        </p:spPr>
        <p:txBody>
          <a:bodyPr wrap="square" rtlCol="0">
            <a:spAutoFit/>
          </a:bodyPr>
          <a:lstStyle/>
          <a:p>
            <a:r>
              <a:rPr lang="en-US"/>
              <a:t>Concrete equivalents for reference</a:t>
            </a:r>
          </a:p>
        </p:txBody>
      </p:sp>
    </p:spTree>
    <p:extLst>
      <p:ext uri="{BB962C8B-B14F-4D97-AF65-F5344CB8AC3E}">
        <p14:creationId xmlns:p14="http://schemas.microsoft.com/office/powerpoint/2010/main" val="3997427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D4E4D0D-C18C-4931-B93B-9CCC9CC2949D}"/>
              </a:ext>
            </a:extLst>
          </p:cNvPr>
          <p:cNvSpPr>
            <a:spLocks noGrp="1"/>
          </p:cNvSpPr>
          <p:nvPr>
            <p:ph type="title"/>
          </p:nvPr>
        </p:nvSpPr>
        <p:spPr/>
        <p:txBody>
          <a:bodyPr>
            <a:normAutofit/>
          </a:bodyPr>
          <a:lstStyle/>
          <a:p>
            <a:r>
              <a:rPr lang="en-US"/>
              <a:t>Within-country Ability Score Distributions</a:t>
            </a:r>
          </a:p>
        </p:txBody>
      </p:sp>
      <p:sp>
        <p:nvSpPr>
          <p:cNvPr id="16" name="Text Placeholder 15">
            <a:extLst>
              <a:ext uri="{FF2B5EF4-FFF2-40B4-BE49-F238E27FC236}">
                <a16:creationId xmlns:a16="http://schemas.microsoft.com/office/drawing/2014/main" id="{4DE1AD01-5B8E-4FC3-B7FE-19BFA86E00DF}"/>
              </a:ext>
            </a:extLst>
          </p:cNvPr>
          <p:cNvSpPr>
            <a:spLocks noGrp="1"/>
          </p:cNvSpPr>
          <p:nvPr>
            <p:ph type="body" sz="half" idx="2"/>
          </p:nvPr>
        </p:nvSpPr>
        <p:spPr>
          <a:xfrm>
            <a:off x="457200" y="2143126"/>
            <a:ext cx="3200400" cy="3021302"/>
          </a:xfrm>
        </p:spPr>
        <p:txBody>
          <a:bodyPr>
            <a:normAutofit/>
          </a:bodyPr>
          <a:lstStyle/>
          <a:p>
            <a:r>
              <a:rPr lang="en-US"/>
              <a:t>This graph answers the question: How knowledgeable is the 50</a:t>
            </a:r>
            <a:r>
              <a:rPr lang="en-US" baseline="30000"/>
              <a:t>th</a:t>
            </a:r>
            <a:r>
              <a:rPr lang="en-US"/>
              <a:t>-percentile provider in each country? The 95</a:t>
            </a:r>
            <a:r>
              <a:rPr lang="en-US" baseline="30000"/>
              <a:t>th</a:t>
            </a:r>
            <a:r>
              <a:rPr lang="en-US"/>
              <a:t>?</a:t>
            </a:r>
          </a:p>
          <a:p>
            <a:endParaRPr lang="en-US"/>
          </a:p>
          <a:p>
            <a:endParaRPr lang="en-US"/>
          </a:p>
        </p:txBody>
      </p:sp>
      <p:sp>
        <p:nvSpPr>
          <p:cNvPr id="19" name="Date Placeholder 18">
            <a:extLst>
              <a:ext uri="{FF2B5EF4-FFF2-40B4-BE49-F238E27FC236}">
                <a16:creationId xmlns:a16="http://schemas.microsoft.com/office/drawing/2014/main" id="{EE1844CA-096C-4629-828A-AF744E3FE380}"/>
              </a:ext>
            </a:extLst>
          </p:cNvPr>
          <p:cNvSpPr>
            <a:spLocks noGrp="1"/>
          </p:cNvSpPr>
          <p:nvPr>
            <p:ph type="dt" sz="half" idx="10"/>
          </p:nvPr>
        </p:nvSpPr>
        <p:spPr/>
        <p:txBody>
          <a:bodyPr/>
          <a:lstStyle/>
          <a:p>
            <a:fld id="{D31A352B-B858-FF4B-9BB5-1414FCCA02B5}" type="datetime1">
              <a:rPr lang="en-US" smtClean="0"/>
              <a:t>4/26/21</a:t>
            </a:fld>
            <a:endParaRPr lang="en-US"/>
          </a:p>
        </p:txBody>
      </p:sp>
      <p:sp>
        <p:nvSpPr>
          <p:cNvPr id="3" name="Footer Placeholder 2">
            <a:extLst>
              <a:ext uri="{FF2B5EF4-FFF2-40B4-BE49-F238E27FC236}">
                <a16:creationId xmlns:a16="http://schemas.microsoft.com/office/drawing/2014/main" id="{B259D46C-F428-432A-A62E-C6FD3071D642}"/>
              </a:ext>
            </a:extLst>
          </p:cNvPr>
          <p:cNvSpPr>
            <a:spLocks noGrp="1"/>
          </p:cNvSpPr>
          <p:nvPr>
            <p:ph type="ftr" sz="quarter" idx="11"/>
          </p:nvPr>
        </p:nvSpPr>
        <p:spPr/>
        <p:txBody>
          <a:bodyPr/>
          <a:lstStyle/>
          <a:p>
            <a:r>
              <a:rPr lang="en-US"/>
              <a:t>SDI Medical Vignette IRT Analysis</a:t>
            </a:r>
          </a:p>
        </p:txBody>
      </p:sp>
      <p:sp>
        <p:nvSpPr>
          <p:cNvPr id="4" name="Slide Number Placeholder 3">
            <a:extLst>
              <a:ext uri="{FF2B5EF4-FFF2-40B4-BE49-F238E27FC236}">
                <a16:creationId xmlns:a16="http://schemas.microsoft.com/office/drawing/2014/main" id="{E710C366-1BD3-4D9F-AF54-5EE565B6D66C}"/>
              </a:ext>
            </a:extLst>
          </p:cNvPr>
          <p:cNvSpPr>
            <a:spLocks noGrp="1"/>
          </p:cNvSpPr>
          <p:nvPr>
            <p:ph type="sldNum" sz="quarter" idx="12"/>
          </p:nvPr>
        </p:nvSpPr>
        <p:spPr/>
        <p:txBody>
          <a:bodyPr/>
          <a:lstStyle/>
          <a:p>
            <a:fld id="{4FAB73BC-B049-4115-A692-8D63A059BFB8}" type="slidenum">
              <a:rPr lang="en-US" smtClean="0"/>
              <a:pPr/>
              <a:t>19</a:t>
            </a:fld>
            <a:endParaRPr lang="en-US"/>
          </a:p>
        </p:txBody>
      </p:sp>
      <p:pic>
        <p:nvPicPr>
          <p:cNvPr id="8" name="Picture 7" descr="Chart, line chart&#10;&#10;Description automatically generated">
            <a:extLst>
              <a:ext uri="{FF2B5EF4-FFF2-40B4-BE49-F238E27FC236}">
                <a16:creationId xmlns:a16="http://schemas.microsoft.com/office/drawing/2014/main" id="{8A09EDA6-2543-374D-BD92-3BD2D37F1A8E}"/>
              </a:ext>
            </a:extLst>
          </p:cNvPr>
          <p:cNvPicPr>
            <a:picLocks noChangeAspect="1"/>
          </p:cNvPicPr>
          <p:nvPr/>
        </p:nvPicPr>
        <p:blipFill>
          <a:blip r:embed="rId2"/>
          <a:stretch>
            <a:fillRect/>
          </a:stretch>
        </p:blipFill>
        <p:spPr>
          <a:xfrm>
            <a:off x="4250760" y="315532"/>
            <a:ext cx="7744034" cy="5550795"/>
          </a:xfrm>
          <a:prstGeom prst="rect">
            <a:avLst/>
          </a:prstGeom>
        </p:spPr>
      </p:pic>
    </p:spTree>
    <p:extLst>
      <p:ext uri="{BB962C8B-B14F-4D97-AF65-F5344CB8AC3E}">
        <p14:creationId xmlns:p14="http://schemas.microsoft.com/office/powerpoint/2010/main" val="15185526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230C635-91CA-4042-80A9-C5A9F4E4F825}"/>
              </a:ext>
            </a:extLst>
          </p:cNvPr>
          <p:cNvSpPr>
            <a:spLocks noGrp="1"/>
          </p:cNvSpPr>
          <p:nvPr>
            <p:ph type="title"/>
          </p:nvPr>
        </p:nvSpPr>
        <p:spPr/>
        <p:txBody>
          <a:bodyPr>
            <a:normAutofit/>
          </a:bodyPr>
          <a:lstStyle/>
          <a:p>
            <a:r>
              <a:rPr lang="en-US" dirty="0"/>
              <a:t>Facility Demography Summary</a:t>
            </a:r>
          </a:p>
        </p:txBody>
      </p:sp>
      <p:sp>
        <p:nvSpPr>
          <p:cNvPr id="14" name="Text Placeholder 13">
            <a:extLst>
              <a:ext uri="{FF2B5EF4-FFF2-40B4-BE49-F238E27FC236}">
                <a16:creationId xmlns:a16="http://schemas.microsoft.com/office/drawing/2014/main" id="{752CD66D-84E7-4910-9E7E-D7603DB65AC0}"/>
              </a:ext>
            </a:extLst>
          </p:cNvPr>
          <p:cNvSpPr>
            <a:spLocks noGrp="1"/>
          </p:cNvSpPr>
          <p:nvPr>
            <p:ph type="body" sz="half" idx="2"/>
          </p:nvPr>
        </p:nvSpPr>
        <p:spPr/>
        <p:txBody>
          <a:bodyPr>
            <a:normAutofit fontScale="85000" lnSpcReduction="10000"/>
          </a:bodyPr>
          <a:lstStyle/>
          <a:p>
            <a:r>
              <a:rPr lang="en-US" dirty="0"/>
              <a:t>Facilities were selected in each country to provide a representative assessment of service delivery quality in public and private facilities located in rural and urban areas.</a:t>
            </a:r>
          </a:p>
          <a:p>
            <a:r>
              <a:rPr lang="en-US" dirty="0"/>
              <a:t>Facilities in the different countries were grouped into a common set of categories. Health posts were considered the lowest tier of health facility available, often staffed by a single individual and are without in-patient services. Health centers are larger, serving a greater population, but lack surgical services. Finally, hospitals are the top level of the health care system, typically able to provide all services an individual would seek.</a:t>
            </a:r>
          </a:p>
        </p:txBody>
      </p:sp>
      <p:sp>
        <p:nvSpPr>
          <p:cNvPr id="4" name="Date Placeholder 3">
            <a:extLst>
              <a:ext uri="{FF2B5EF4-FFF2-40B4-BE49-F238E27FC236}">
                <a16:creationId xmlns:a16="http://schemas.microsoft.com/office/drawing/2014/main" id="{B02076AE-DB53-42D1-85DF-C7B575B78FCA}"/>
              </a:ext>
            </a:extLst>
          </p:cNvPr>
          <p:cNvSpPr>
            <a:spLocks noGrp="1"/>
          </p:cNvSpPr>
          <p:nvPr>
            <p:ph type="dt" sz="half" idx="10"/>
          </p:nvPr>
        </p:nvSpPr>
        <p:spPr/>
        <p:txBody>
          <a:bodyPr/>
          <a:lstStyle/>
          <a:p>
            <a:fld id="{8D3DFDE5-0FAF-6742-81F7-711D5E5860C0}" type="datetime1">
              <a:rPr lang="en-US" smtClean="0"/>
              <a:t>4/26/21</a:t>
            </a:fld>
            <a:endParaRPr lang="en-US" dirty="0"/>
          </a:p>
        </p:txBody>
      </p:sp>
      <p:sp>
        <p:nvSpPr>
          <p:cNvPr id="2" name="Footer Placeholder 1">
            <a:extLst>
              <a:ext uri="{FF2B5EF4-FFF2-40B4-BE49-F238E27FC236}">
                <a16:creationId xmlns:a16="http://schemas.microsoft.com/office/drawing/2014/main" id="{CC281743-017A-4B47-A5E5-94C2B8CACA8B}"/>
              </a:ext>
            </a:extLst>
          </p:cNvPr>
          <p:cNvSpPr>
            <a:spLocks noGrp="1"/>
          </p:cNvSpPr>
          <p:nvPr>
            <p:ph type="ftr" sz="quarter" idx="11"/>
          </p:nvPr>
        </p:nvSpPr>
        <p:spPr/>
        <p:txBody>
          <a:bodyPr/>
          <a:lstStyle/>
          <a:p>
            <a:r>
              <a:rPr lang="en-US" dirty="0"/>
              <a:t>SDI Medical Vignette IRT Analysis</a:t>
            </a:r>
          </a:p>
        </p:txBody>
      </p:sp>
      <p:sp>
        <p:nvSpPr>
          <p:cNvPr id="3" name="Slide Number Placeholder 2">
            <a:extLst>
              <a:ext uri="{FF2B5EF4-FFF2-40B4-BE49-F238E27FC236}">
                <a16:creationId xmlns:a16="http://schemas.microsoft.com/office/drawing/2014/main" id="{E8215F29-88DB-4C62-AABE-8F5A2977CD79}"/>
              </a:ext>
            </a:extLst>
          </p:cNvPr>
          <p:cNvSpPr>
            <a:spLocks noGrp="1"/>
          </p:cNvSpPr>
          <p:nvPr>
            <p:ph type="sldNum" sz="quarter" idx="12"/>
          </p:nvPr>
        </p:nvSpPr>
        <p:spPr/>
        <p:txBody>
          <a:bodyPr/>
          <a:lstStyle/>
          <a:p>
            <a:fld id="{4FAB73BC-B049-4115-A692-8D63A059BFB8}" type="slidenum">
              <a:rPr lang="en-US" smtClean="0"/>
              <a:pPr/>
              <a:t>2</a:t>
            </a:fld>
            <a:endParaRPr lang="en-US" dirty="0"/>
          </a:p>
        </p:txBody>
      </p:sp>
      <p:pic>
        <p:nvPicPr>
          <p:cNvPr id="12" name="Picture 11" descr="Table&#10;&#10;Description automatically generated">
            <a:extLst>
              <a:ext uri="{FF2B5EF4-FFF2-40B4-BE49-F238E27FC236}">
                <a16:creationId xmlns:a16="http://schemas.microsoft.com/office/drawing/2014/main" id="{E47BE37A-C0FD-CA43-947D-E92F49BBFF9B}"/>
              </a:ext>
            </a:extLst>
          </p:cNvPr>
          <p:cNvPicPr>
            <a:picLocks noChangeAspect="1"/>
          </p:cNvPicPr>
          <p:nvPr/>
        </p:nvPicPr>
        <p:blipFill>
          <a:blip r:embed="rId2"/>
          <a:stretch>
            <a:fillRect/>
          </a:stretch>
        </p:blipFill>
        <p:spPr>
          <a:xfrm>
            <a:off x="4230817" y="1603420"/>
            <a:ext cx="7800196" cy="3374728"/>
          </a:xfrm>
          <a:prstGeom prst="rect">
            <a:avLst/>
          </a:prstGeom>
        </p:spPr>
      </p:pic>
    </p:spTree>
    <p:extLst>
      <p:ext uri="{BB962C8B-B14F-4D97-AF65-F5344CB8AC3E}">
        <p14:creationId xmlns:p14="http://schemas.microsoft.com/office/powerpoint/2010/main" val="981616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FA43-29D4-43B6-8392-C9D3B2D3B30D}"/>
              </a:ext>
            </a:extLst>
          </p:cNvPr>
          <p:cNvSpPr>
            <a:spLocks noGrp="1"/>
          </p:cNvSpPr>
          <p:nvPr>
            <p:ph type="title"/>
          </p:nvPr>
        </p:nvSpPr>
        <p:spPr/>
        <p:txBody>
          <a:bodyPr>
            <a:normAutofit fontScale="90000"/>
          </a:bodyPr>
          <a:lstStyle/>
          <a:p>
            <a:r>
              <a:rPr lang="en-US" sz="2800"/>
              <a:t>IRT Scores predict correct management – </a:t>
            </a:r>
            <a:r>
              <a:rPr lang="en-US" sz="2800" i="1"/>
              <a:t>and</a:t>
            </a:r>
            <a:r>
              <a:rPr lang="en-US" sz="2800"/>
              <a:t> unnecessary management.</a:t>
            </a:r>
          </a:p>
        </p:txBody>
      </p:sp>
      <p:sp>
        <p:nvSpPr>
          <p:cNvPr id="24" name="Text Placeholder 23">
            <a:extLst>
              <a:ext uri="{FF2B5EF4-FFF2-40B4-BE49-F238E27FC236}">
                <a16:creationId xmlns:a16="http://schemas.microsoft.com/office/drawing/2014/main" id="{56738445-F2B3-4CF9-AB8C-CD1F6161788C}"/>
              </a:ext>
            </a:extLst>
          </p:cNvPr>
          <p:cNvSpPr>
            <a:spLocks noGrp="1"/>
          </p:cNvSpPr>
          <p:nvPr>
            <p:ph type="body" sz="half" idx="2"/>
          </p:nvPr>
        </p:nvSpPr>
        <p:spPr>
          <a:xfrm>
            <a:off x="457200" y="2143126"/>
            <a:ext cx="3200400" cy="2703756"/>
          </a:xfrm>
        </p:spPr>
        <p:txBody>
          <a:bodyPr>
            <a:normAutofit/>
          </a:bodyPr>
          <a:lstStyle/>
          <a:p>
            <a:r>
              <a:rPr lang="en-US"/>
              <a:t>The IRT score is a good predictor of diagnostic and treatment accuracy. It is also a good predictor of the number of tests ordered by a provider, and the number of unnecessary antibiotics provided across the vignettes. </a:t>
            </a:r>
          </a:p>
          <a:p>
            <a:endParaRPr lang="en-US"/>
          </a:p>
        </p:txBody>
      </p:sp>
      <p:sp>
        <p:nvSpPr>
          <p:cNvPr id="3" name="Date Placeholder 2">
            <a:extLst>
              <a:ext uri="{FF2B5EF4-FFF2-40B4-BE49-F238E27FC236}">
                <a16:creationId xmlns:a16="http://schemas.microsoft.com/office/drawing/2014/main" id="{A83A7DFC-A888-44ED-A629-B69DEC1D96AF}"/>
              </a:ext>
            </a:extLst>
          </p:cNvPr>
          <p:cNvSpPr>
            <a:spLocks noGrp="1"/>
          </p:cNvSpPr>
          <p:nvPr>
            <p:ph type="dt" sz="half" idx="10"/>
          </p:nvPr>
        </p:nvSpPr>
        <p:spPr/>
        <p:txBody>
          <a:bodyPr/>
          <a:lstStyle/>
          <a:p>
            <a:fld id="{88EF8B60-A1B9-C54F-8870-DB190EAA1CD1}" type="datetime1">
              <a:rPr lang="en-US" smtClean="0"/>
              <a:t>4/26/21</a:t>
            </a:fld>
            <a:endParaRPr lang="en-US"/>
          </a:p>
        </p:txBody>
      </p:sp>
      <p:sp>
        <p:nvSpPr>
          <p:cNvPr id="4" name="Footer Placeholder 3">
            <a:extLst>
              <a:ext uri="{FF2B5EF4-FFF2-40B4-BE49-F238E27FC236}">
                <a16:creationId xmlns:a16="http://schemas.microsoft.com/office/drawing/2014/main" id="{6BB3FB6D-C610-4EFC-8BB6-976F2B3EB4EA}"/>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4D46A616-9471-468A-87D3-53F3D4F83B57}"/>
              </a:ext>
            </a:extLst>
          </p:cNvPr>
          <p:cNvSpPr>
            <a:spLocks noGrp="1"/>
          </p:cNvSpPr>
          <p:nvPr>
            <p:ph type="sldNum" sz="quarter" idx="12"/>
          </p:nvPr>
        </p:nvSpPr>
        <p:spPr/>
        <p:txBody>
          <a:bodyPr/>
          <a:lstStyle/>
          <a:p>
            <a:fld id="{4FAB73BC-B049-4115-A692-8D63A059BFB8}" type="slidenum">
              <a:rPr lang="en-US" smtClean="0"/>
              <a:pPr/>
              <a:t>20</a:t>
            </a:fld>
            <a:endParaRPr lang="en-US"/>
          </a:p>
        </p:txBody>
      </p:sp>
      <p:pic>
        <p:nvPicPr>
          <p:cNvPr id="7" name="Picture 6" descr="Chart&#10;&#10;Description automatically generated">
            <a:extLst>
              <a:ext uri="{FF2B5EF4-FFF2-40B4-BE49-F238E27FC236}">
                <a16:creationId xmlns:a16="http://schemas.microsoft.com/office/drawing/2014/main" id="{D185632C-897D-DB46-95A8-7427769F8EFB}"/>
              </a:ext>
            </a:extLst>
          </p:cNvPr>
          <p:cNvPicPr>
            <a:picLocks noChangeAspect="1"/>
          </p:cNvPicPr>
          <p:nvPr/>
        </p:nvPicPr>
        <p:blipFill>
          <a:blip r:embed="rId2"/>
          <a:stretch>
            <a:fillRect/>
          </a:stretch>
        </p:blipFill>
        <p:spPr>
          <a:xfrm>
            <a:off x="4282457" y="398334"/>
            <a:ext cx="7865811" cy="5904275"/>
          </a:xfrm>
          <a:prstGeom prst="rect">
            <a:avLst/>
          </a:prstGeom>
        </p:spPr>
      </p:pic>
    </p:spTree>
    <p:extLst>
      <p:ext uri="{BB962C8B-B14F-4D97-AF65-F5344CB8AC3E}">
        <p14:creationId xmlns:p14="http://schemas.microsoft.com/office/powerpoint/2010/main" val="3459741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5EFC-8641-4DFE-BA59-8F15DACD06CF}"/>
              </a:ext>
            </a:extLst>
          </p:cNvPr>
          <p:cNvSpPr>
            <a:spLocks noGrp="1"/>
          </p:cNvSpPr>
          <p:nvPr>
            <p:ph type="title"/>
          </p:nvPr>
        </p:nvSpPr>
        <p:spPr/>
        <p:txBody>
          <a:bodyPr>
            <a:normAutofit fontScale="90000"/>
          </a:bodyPr>
          <a:lstStyle/>
          <a:p>
            <a:r>
              <a:rPr lang="en-US"/>
              <a:t>IRT is a predictor of </a:t>
            </a:r>
            <a:r>
              <a:rPr lang="en-US" i="1"/>
              <a:t>diagnosis</a:t>
            </a:r>
            <a:r>
              <a:rPr lang="en-US"/>
              <a:t> across countries.</a:t>
            </a:r>
          </a:p>
        </p:txBody>
      </p:sp>
      <p:sp>
        <p:nvSpPr>
          <p:cNvPr id="16" name="Text Placeholder 15">
            <a:extLst>
              <a:ext uri="{FF2B5EF4-FFF2-40B4-BE49-F238E27FC236}">
                <a16:creationId xmlns:a16="http://schemas.microsoft.com/office/drawing/2014/main" id="{D43707C1-77AC-4BFE-AECF-AAD9210116FD}"/>
              </a:ext>
            </a:extLst>
          </p:cNvPr>
          <p:cNvSpPr>
            <a:spLocks noGrp="1"/>
          </p:cNvSpPr>
          <p:nvPr>
            <p:ph type="body" sz="half" idx="2"/>
          </p:nvPr>
        </p:nvSpPr>
        <p:spPr>
          <a:xfrm>
            <a:off x="457200" y="2110036"/>
            <a:ext cx="3200400" cy="3174412"/>
          </a:xfrm>
        </p:spPr>
        <p:txBody>
          <a:bodyPr>
            <a:normAutofit/>
          </a:bodyPr>
          <a:lstStyle/>
          <a:p>
            <a:r>
              <a:rPr lang="en-US" dirty="0"/>
              <a:t>In Kenya 2012, all providers can accurately diagnose at least 60% of the conditions. </a:t>
            </a:r>
          </a:p>
          <a:p>
            <a:r>
              <a:rPr lang="en-US" dirty="0"/>
              <a:t>In the other countries, the worst providers range from being able to diagnose 10% of the conditions in Nigeria to 50% of the conditions in Tanzania and Malawi. </a:t>
            </a:r>
          </a:p>
        </p:txBody>
      </p:sp>
      <p:sp>
        <p:nvSpPr>
          <p:cNvPr id="11" name="Date Placeholder 10">
            <a:extLst>
              <a:ext uri="{FF2B5EF4-FFF2-40B4-BE49-F238E27FC236}">
                <a16:creationId xmlns:a16="http://schemas.microsoft.com/office/drawing/2014/main" id="{F0670515-DF58-4EF2-88D8-BD3765D43B8D}"/>
              </a:ext>
            </a:extLst>
          </p:cNvPr>
          <p:cNvSpPr>
            <a:spLocks noGrp="1"/>
          </p:cNvSpPr>
          <p:nvPr>
            <p:ph type="dt" sz="half" idx="10"/>
          </p:nvPr>
        </p:nvSpPr>
        <p:spPr/>
        <p:txBody>
          <a:bodyPr/>
          <a:lstStyle/>
          <a:p>
            <a:fld id="{4C62FCD8-1894-D84B-918C-48339D02550C}" type="datetime1">
              <a:rPr lang="en-US" smtClean="0"/>
              <a:t>4/26/21</a:t>
            </a:fld>
            <a:endParaRPr lang="en-US"/>
          </a:p>
        </p:txBody>
      </p:sp>
      <p:sp>
        <p:nvSpPr>
          <p:cNvPr id="3" name="Footer Placeholder 2">
            <a:extLst>
              <a:ext uri="{FF2B5EF4-FFF2-40B4-BE49-F238E27FC236}">
                <a16:creationId xmlns:a16="http://schemas.microsoft.com/office/drawing/2014/main" id="{B68E98D4-2589-4500-8E65-B0260EE77C49}"/>
              </a:ext>
            </a:extLst>
          </p:cNvPr>
          <p:cNvSpPr>
            <a:spLocks noGrp="1"/>
          </p:cNvSpPr>
          <p:nvPr>
            <p:ph type="ftr" sz="quarter" idx="11"/>
          </p:nvPr>
        </p:nvSpPr>
        <p:spPr/>
        <p:txBody>
          <a:bodyPr/>
          <a:lstStyle/>
          <a:p>
            <a:r>
              <a:rPr lang="en-US"/>
              <a:t>SDI Medical Vignette IRT Analysis</a:t>
            </a:r>
          </a:p>
        </p:txBody>
      </p:sp>
      <p:sp>
        <p:nvSpPr>
          <p:cNvPr id="4" name="Slide Number Placeholder 3">
            <a:extLst>
              <a:ext uri="{FF2B5EF4-FFF2-40B4-BE49-F238E27FC236}">
                <a16:creationId xmlns:a16="http://schemas.microsoft.com/office/drawing/2014/main" id="{70D5E01F-4DC0-4AD5-8F3C-561DAA837E8D}"/>
              </a:ext>
            </a:extLst>
          </p:cNvPr>
          <p:cNvSpPr>
            <a:spLocks noGrp="1"/>
          </p:cNvSpPr>
          <p:nvPr>
            <p:ph type="sldNum" sz="quarter" idx="12"/>
          </p:nvPr>
        </p:nvSpPr>
        <p:spPr/>
        <p:txBody>
          <a:bodyPr/>
          <a:lstStyle/>
          <a:p>
            <a:fld id="{4FAB73BC-B049-4115-A692-8D63A059BFB8}" type="slidenum">
              <a:rPr lang="en-US" smtClean="0"/>
              <a:pPr/>
              <a:t>21</a:t>
            </a:fld>
            <a:endParaRPr lang="en-US"/>
          </a:p>
        </p:txBody>
      </p:sp>
      <p:pic>
        <p:nvPicPr>
          <p:cNvPr id="12" name="Picture 11" descr="Chart, line chart&#10;&#10;Description automatically generated">
            <a:extLst>
              <a:ext uri="{FF2B5EF4-FFF2-40B4-BE49-F238E27FC236}">
                <a16:creationId xmlns:a16="http://schemas.microsoft.com/office/drawing/2014/main" id="{F3729D6F-E9EE-BB4E-90D4-F4F9F9EB0B9D}"/>
              </a:ext>
            </a:extLst>
          </p:cNvPr>
          <p:cNvPicPr>
            <a:picLocks noChangeAspect="1"/>
          </p:cNvPicPr>
          <p:nvPr/>
        </p:nvPicPr>
        <p:blipFill>
          <a:blip r:embed="rId2"/>
          <a:stretch>
            <a:fillRect/>
          </a:stretch>
        </p:blipFill>
        <p:spPr>
          <a:xfrm>
            <a:off x="4416543" y="476347"/>
            <a:ext cx="7547082" cy="5157944"/>
          </a:xfrm>
          <a:prstGeom prst="rect">
            <a:avLst/>
          </a:prstGeom>
        </p:spPr>
      </p:pic>
    </p:spTree>
    <p:extLst>
      <p:ext uri="{BB962C8B-B14F-4D97-AF65-F5344CB8AC3E}">
        <p14:creationId xmlns:p14="http://schemas.microsoft.com/office/powerpoint/2010/main" val="2437023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85EFC-8641-4DFE-BA59-8F15DACD06CF}"/>
              </a:ext>
            </a:extLst>
          </p:cNvPr>
          <p:cNvSpPr>
            <a:spLocks noGrp="1"/>
          </p:cNvSpPr>
          <p:nvPr>
            <p:ph type="title"/>
          </p:nvPr>
        </p:nvSpPr>
        <p:spPr/>
        <p:txBody>
          <a:bodyPr>
            <a:normAutofit fontScale="90000"/>
          </a:bodyPr>
          <a:lstStyle/>
          <a:p>
            <a:r>
              <a:rPr lang="en-US"/>
              <a:t>IRT is a predictor of </a:t>
            </a:r>
            <a:r>
              <a:rPr lang="en-US" i="1"/>
              <a:t>treatment</a:t>
            </a:r>
            <a:r>
              <a:rPr lang="en-US"/>
              <a:t> across countries.</a:t>
            </a:r>
          </a:p>
        </p:txBody>
      </p:sp>
      <p:sp>
        <p:nvSpPr>
          <p:cNvPr id="5" name="Text Placeholder 4"/>
          <p:cNvSpPr>
            <a:spLocks noGrp="1"/>
          </p:cNvSpPr>
          <p:nvPr>
            <p:ph type="body" sz="half" idx="2"/>
          </p:nvPr>
        </p:nvSpPr>
        <p:spPr>
          <a:xfrm>
            <a:off x="457200" y="2143125"/>
            <a:ext cx="3200400" cy="1855765"/>
          </a:xfrm>
        </p:spPr>
        <p:txBody>
          <a:bodyPr/>
          <a:lstStyle/>
          <a:p>
            <a:r>
              <a:rPr lang="en-US"/>
              <a:t>Providers in Uganda and Nigeria, fair the worst when it comes to correctly treating the given diagnostic.</a:t>
            </a:r>
          </a:p>
        </p:txBody>
      </p:sp>
      <p:sp>
        <p:nvSpPr>
          <p:cNvPr id="12" name="Date Placeholder 11">
            <a:extLst>
              <a:ext uri="{FF2B5EF4-FFF2-40B4-BE49-F238E27FC236}">
                <a16:creationId xmlns:a16="http://schemas.microsoft.com/office/drawing/2014/main" id="{E6D67A63-8ED1-47D6-A2E2-C554D3703FF6}"/>
              </a:ext>
            </a:extLst>
          </p:cNvPr>
          <p:cNvSpPr>
            <a:spLocks noGrp="1"/>
          </p:cNvSpPr>
          <p:nvPr>
            <p:ph type="dt" sz="half" idx="10"/>
          </p:nvPr>
        </p:nvSpPr>
        <p:spPr/>
        <p:txBody>
          <a:bodyPr/>
          <a:lstStyle/>
          <a:p>
            <a:fld id="{B108EA1B-B1C9-E34D-ABF7-9D40078BCB5E}" type="datetime1">
              <a:rPr lang="en-US" smtClean="0"/>
              <a:t>4/26/21</a:t>
            </a:fld>
            <a:endParaRPr lang="en-US"/>
          </a:p>
        </p:txBody>
      </p:sp>
      <p:sp>
        <p:nvSpPr>
          <p:cNvPr id="3" name="Footer Placeholder 2">
            <a:extLst>
              <a:ext uri="{FF2B5EF4-FFF2-40B4-BE49-F238E27FC236}">
                <a16:creationId xmlns:a16="http://schemas.microsoft.com/office/drawing/2014/main" id="{B68E98D4-2589-4500-8E65-B0260EE77C49}"/>
              </a:ext>
            </a:extLst>
          </p:cNvPr>
          <p:cNvSpPr>
            <a:spLocks noGrp="1"/>
          </p:cNvSpPr>
          <p:nvPr>
            <p:ph type="ftr" sz="quarter" idx="11"/>
          </p:nvPr>
        </p:nvSpPr>
        <p:spPr/>
        <p:txBody>
          <a:bodyPr/>
          <a:lstStyle/>
          <a:p>
            <a:r>
              <a:rPr lang="en-US"/>
              <a:t>SDI Medical Vignette IRT Analysis</a:t>
            </a:r>
          </a:p>
        </p:txBody>
      </p:sp>
      <p:sp>
        <p:nvSpPr>
          <p:cNvPr id="4" name="Slide Number Placeholder 3">
            <a:extLst>
              <a:ext uri="{FF2B5EF4-FFF2-40B4-BE49-F238E27FC236}">
                <a16:creationId xmlns:a16="http://schemas.microsoft.com/office/drawing/2014/main" id="{70D5E01F-4DC0-4AD5-8F3C-561DAA837E8D}"/>
              </a:ext>
            </a:extLst>
          </p:cNvPr>
          <p:cNvSpPr>
            <a:spLocks noGrp="1"/>
          </p:cNvSpPr>
          <p:nvPr>
            <p:ph type="sldNum" sz="quarter" idx="12"/>
          </p:nvPr>
        </p:nvSpPr>
        <p:spPr/>
        <p:txBody>
          <a:bodyPr/>
          <a:lstStyle/>
          <a:p>
            <a:fld id="{4FAB73BC-B049-4115-A692-8D63A059BFB8}" type="slidenum">
              <a:rPr lang="en-US" smtClean="0"/>
              <a:pPr/>
              <a:t>22</a:t>
            </a:fld>
            <a:endParaRPr lang="en-US"/>
          </a:p>
        </p:txBody>
      </p:sp>
      <p:pic>
        <p:nvPicPr>
          <p:cNvPr id="9" name="Picture 8" descr="Chart, line chart&#10;&#10;Description automatically generated">
            <a:extLst>
              <a:ext uri="{FF2B5EF4-FFF2-40B4-BE49-F238E27FC236}">
                <a16:creationId xmlns:a16="http://schemas.microsoft.com/office/drawing/2014/main" id="{533E8E4A-4326-0C43-8606-41668743088D}"/>
              </a:ext>
            </a:extLst>
          </p:cNvPr>
          <p:cNvPicPr>
            <a:picLocks noChangeAspect="1"/>
          </p:cNvPicPr>
          <p:nvPr/>
        </p:nvPicPr>
        <p:blipFill>
          <a:blip r:embed="rId2"/>
          <a:stretch>
            <a:fillRect/>
          </a:stretch>
        </p:blipFill>
        <p:spPr>
          <a:xfrm>
            <a:off x="4301545" y="347729"/>
            <a:ext cx="7669368" cy="5346434"/>
          </a:xfrm>
          <a:prstGeom prst="rect">
            <a:avLst/>
          </a:prstGeom>
        </p:spPr>
      </p:pic>
    </p:spTree>
    <p:extLst>
      <p:ext uri="{BB962C8B-B14F-4D97-AF65-F5344CB8AC3E}">
        <p14:creationId xmlns:p14="http://schemas.microsoft.com/office/powerpoint/2010/main" val="122040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1FA43-29D4-43B6-8392-C9D3B2D3B30D}"/>
              </a:ext>
            </a:extLst>
          </p:cNvPr>
          <p:cNvSpPr>
            <a:spLocks noGrp="1"/>
          </p:cNvSpPr>
          <p:nvPr>
            <p:ph type="title"/>
          </p:nvPr>
        </p:nvSpPr>
        <p:spPr/>
        <p:txBody>
          <a:bodyPr>
            <a:noAutofit/>
          </a:bodyPr>
          <a:lstStyle/>
          <a:p>
            <a:r>
              <a:rPr lang="en-US" sz="3200"/>
              <a:t>Summary: Variation Across Countries</a:t>
            </a:r>
          </a:p>
        </p:txBody>
      </p:sp>
      <p:sp>
        <p:nvSpPr>
          <p:cNvPr id="22" name="Text Placeholder 21">
            <a:extLst>
              <a:ext uri="{FF2B5EF4-FFF2-40B4-BE49-F238E27FC236}">
                <a16:creationId xmlns:a16="http://schemas.microsoft.com/office/drawing/2014/main" id="{11729B97-10E6-4327-B00D-A5738EFA16E2}"/>
              </a:ext>
            </a:extLst>
          </p:cNvPr>
          <p:cNvSpPr>
            <a:spLocks noGrp="1"/>
          </p:cNvSpPr>
          <p:nvPr>
            <p:ph type="body" sz="half" idx="2"/>
          </p:nvPr>
        </p:nvSpPr>
        <p:spPr/>
        <p:txBody>
          <a:bodyPr>
            <a:normAutofit fontScale="92500" lnSpcReduction="20000"/>
          </a:bodyPr>
          <a:lstStyle/>
          <a:p>
            <a:r>
              <a:rPr lang="en-US"/>
              <a:t>An increase in one standard deviation of vignette IRT score (the difference between the worst and best performing countries, on average) leads to:</a:t>
            </a:r>
          </a:p>
          <a:p>
            <a:pPr marL="357188" indent="-192088">
              <a:spcBef>
                <a:spcPts val="0"/>
              </a:spcBef>
              <a:buClr>
                <a:schemeClr val="bg1"/>
              </a:buClr>
              <a:buFont typeface="Arial" panose="020B0604020202020204" pitchFamily="34" charset="0"/>
              <a:buChar char="•"/>
            </a:pPr>
            <a:r>
              <a:rPr lang="en-US"/>
              <a:t>14% more conditions diagnosed correctly</a:t>
            </a:r>
          </a:p>
          <a:p>
            <a:pPr marL="357188" indent="-192088">
              <a:spcBef>
                <a:spcPts val="0"/>
              </a:spcBef>
              <a:buClr>
                <a:schemeClr val="bg1"/>
              </a:buClr>
              <a:buFont typeface="Arial" panose="020B0604020202020204" pitchFamily="34" charset="0"/>
              <a:buChar char="•"/>
            </a:pPr>
            <a:r>
              <a:rPr lang="en-US"/>
              <a:t>11% more conditions treated correctly</a:t>
            </a:r>
          </a:p>
          <a:p>
            <a:pPr marL="357188" indent="-192088">
              <a:spcBef>
                <a:spcPts val="0"/>
              </a:spcBef>
              <a:buClr>
                <a:schemeClr val="bg1"/>
              </a:buClr>
              <a:buFont typeface="Arial" panose="020B0604020202020204" pitchFamily="34" charset="0"/>
              <a:buChar char="•"/>
            </a:pPr>
            <a:r>
              <a:rPr lang="en-US"/>
              <a:t>Over 3 more tests ordered</a:t>
            </a:r>
          </a:p>
          <a:p>
            <a:pPr marL="357188" indent="-192088">
              <a:spcBef>
                <a:spcPts val="0"/>
              </a:spcBef>
              <a:buClr>
                <a:schemeClr val="bg1"/>
              </a:buClr>
              <a:buFont typeface="Arial" panose="020B0604020202020204" pitchFamily="34" charset="0"/>
              <a:buChar char="•"/>
            </a:pPr>
            <a:r>
              <a:rPr lang="en-US"/>
              <a:t>8% more of the conditions given inappropriate antibiotics.</a:t>
            </a:r>
          </a:p>
          <a:p>
            <a:pPr>
              <a:spcBef>
                <a:spcPts val="0"/>
              </a:spcBef>
              <a:buClr>
                <a:schemeClr val="bg1"/>
              </a:buClr>
            </a:pPr>
            <a:endParaRPr lang="en-US"/>
          </a:p>
          <a:p>
            <a:pPr>
              <a:spcBef>
                <a:spcPts val="0"/>
              </a:spcBef>
              <a:buClr>
                <a:schemeClr val="bg1"/>
              </a:buClr>
            </a:pPr>
            <a:r>
              <a:rPr lang="en-US"/>
              <a:t>On average across the countries, more knowledgeable providers do prescribe inappropriate antibiotics at a greater rate.</a:t>
            </a:r>
          </a:p>
          <a:p>
            <a:endParaRPr lang="en-US"/>
          </a:p>
        </p:txBody>
      </p:sp>
      <p:sp>
        <p:nvSpPr>
          <p:cNvPr id="3" name="Date Placeholder 2">
            <a:extLst>
              <a:ext uri="{FF2B5EF4-FFF2-40B4-BE49-F238E27FC236}">
                <a16:creationId xmlns:a16="http://schemas.microsoft.com/office/drawing/2014/main" id="{A43FA4AE-11C2-441F-98EA-2E7450A0D8F4}"/>
              </a:ext>
            </a:extLst>
          </p:cNvPr>
          <p:cNvSpPr>
            <a:spLocks noGrp="1"/>
          </p:cNvSpPr>
          <p:nvPr>
            <p:ph type="dt" sz="half" idx="10"/>
          </p:nvPr>
        </p:nvSpPr>
        <p:spPr/>
        <p:txBody>
          <a:bodyPr/>
          <a:lstStyle/>
          <a:p>
            <a:fld id="{CA700F3A-9F24-E54B-AF78-6DD768895313}" type="datetime1">
              <a:rPr lang="en-US" smtClean="0"/>
              <a:t>4/26/21</a:t>
            </a:fld>
            <a:endParaRPr lang="en-US"/>
          </a:p>
        </p:txBody>
      </p:sp>
      <p:sp>
        <p:nvSpPr>
          <p:cNvPr id="4" name="Footer Placeholder 3">
            <a:extLst>
              <a:ext uri="{FF2B5EF4-FFF2-40B4-BE49-F238E27FC236}">
                <a16:creationId xmlns:a16="http://schemas.microsoft.com/office/drawing/2014/main" id="{6BB3FB6D-C610-4EFC-8BB6-976F2B3EB4EA}"/>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4D46A616-9471-468A-87D3-53F3D4F83B57}"/>
              </a:ext>
            </a:extLst>
          </p:cNvPr>
          <p:cNvSpPr>
            <a:spLocks noGrp="1"/>
          </p:cNvSpPr>
          <p:nvPr>
            <p:ph type="sldNum" sz="quarter" idx="12"/>
          </p:nvPr>
        </p:nvSpPr>
        <p:spPr/>
        <p:txBody>
          <a:bodyPr/>
          <a:lstStyle/>
          <a:p>
            <a:fld id="{4FAB73BC-B049-4115-A692-8D63A059BFB8}" type="slidenum">
              <a:rPr lang="en-US" smtClean="0"/>
              <a:pPr/>
              <a:t>23</a:t>
            </a:fld>
            <a:endParaRPr lang="en-US"/>
          </a:p>
        </p:txBody>
      </p:sp>
      <p:pic>
        <p:nvPicPr>
          <p:cNvPr id="10" name="Picture 9" descr="Chart&#10;&#10;Description automatically generated">
            <a:extLst>
              <a:ext uri="{FF2B5EF4-FFF2-40B4-BE49-F238E27FC236}">
                <a16:creationId xmlns:a16="http://schemas.microsoft.com/office/drawing/2014/main" id="{BFEA3E2A-F2F5-FE4E-AB4E-88303ECF617E}"/>
              </a:ext>
            </a:extLst>
          </p:cNvPr>
          <p:cNvPicPr>
            <a:picLocks noChangeAspect="1"/>
          </p:cNvPicPr>
          <p:nvPr/>
        </p:nvPicPr>
        <p:blipFill>
          <a:blip r:embed="rId2"/>
          <a:stretch>
            <a:fillRect/>
          </a:stretch>
        </p:blipFill>
        <p:spPr>
          <a:xfrm>
            <a:off x="4395007" y="415125"/>
            <a:ext cx="7556095" cy="5357375"/>
          </a:xfrm>
          <a:prstGeom prst="rect">
            <a:avLst/>
          </a:prstGeom>
        </p:spPr>
      </p:pic>
    </p:spTree>
    <p:extLst>
      <p:ext uri="{BB962C8B-B14F-4D97-AF65-F5344CB8AC3E}">
        <p14:creationId xmlns:p14="http://schemas.microsoft.com/office/powerpoint/2010/main" val="31005880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Rural-Urban Variation</a:t>
            </a:r>
          </a:p>
        </p:txBody>
      </p:sp>
      <p:sp>
        <p:nvSpPr>
          <p:cNvPr id="20" name="Text Placeholder 19">
            <a:extLst>
              <a:ext uri="{FF2B5EF4-FFF2-40B4-BE49-F238E27FC236}">
                <a16:creationId xmlns:a16="http://schemas.microsoft.com/office/drawing/2014/main" id="{C4062D38-7C98-4F05-BF4F-D0BAF554EB68}"/>
              </a:ext>
            </a:extLst>
          </p:cNvPr>
          <p:cNvSpPr>
            <a:spLocks noGrp="1"/>
          </p:cNvSpPr>
          <p:nvPr>
            <p:ph type="body" sz="half" idx="2"/>
          </p:nvPr>
        </p:nvSpPr>
        <p:spPr>
          <a:xfrm>
            <a:off x="457200" y="2143126"/>
            <a:ext cx="3200400" cy="3401230"/>
          </a:xfrm>
        </p:spPr>
        <p:txBody>
          <a:bodyPr/>
          <a:lstStyle/>
          <a:p>
            <a:r>
              <a:rPr lang="en-US"/>
              <a:t>Urban providers are more knowledgeable </a:t>
            </a:r>
            <a:r>
              <a:rPr lang="en-US" i="1"/>
              <a:t>on average </a:t>
            </a:r>
            <a:r>
              <a:rPr lang="en-US"/>
              <a:t>than rural providers in all countries except Niger.</a:t>
            </a:r>
          </a:p>
          <a:p>
            <a:r>
              <a:rPr lang="en-US"/>
              <a:t>The largest difference between rural and urban providers occurs in Tanzania, where they are nearly half a standard deviation apart, and the gap at the top of the distribution has grown between rounds.</a:t>
            </a:r>
          </a:p>
        </p:txBody>
      </p:sp>
      <p:sp>
        <p:nvSpPr>
          <p:cNvPr id="3" name="Date Placeholder 2">
            <a:extLst>
              <a:ext uri="{FF2B5EF4-FFF2-40B4-BE49-F238E27FC236}">
                <a16:creationId xmlns:a16="http://schemas.microsoft.com/office/drawing/2014/main" id="{23C139A5-189D-4FD0-932D-5A8A2555F435}"/>
              </a:ext>
            </a:extLst>
          </p:cNvPr>
          <p:cNvSpPr>
            <a:spLocks noGrp="1"/>
          </p:cNvSpPr>
          <p:nvPr>
            <p:ph type="dt" sz="half" idx="10"/>
          </p:nvPr>
        </p:nvSpPr>
        <p:spPr/>
        <p:txBody>
          <a:bodyPr/>
          <a:lstStyle/>
          <a:p>
            <a:fld id="{97154D44-B524-314A-82FF-A764445EE683}"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24</a:t>
            </a:fld>
            <a:endParaRPr lang="en-US"/>
          </a:p>
        </p:txBody>
      </p:sp>
      <p:pic>
        <p:nvPicPr>
          <p:cNvPr id="9" name="Picture 8" descr="Chart&#10;&#10;Description automatically generated">
            <a:extLst>
              <a:ext uri="{FF2B5EF4-FFF2-40B4-BE49-F238E27FC236}">
                <a16:creationId xmlns:a16="http://schemas.microsoft.com/office/drawing/2014/main" id="{D5D130C0-E685-BE4B-915F-72D311E267C5}"/>
              </a:ext>
            </a:extLst>
          </p:cNvPr>
          <p:cNvPicPr>
            <a:picLocks noChangeAspect="1"/>
          </p:cNvPicPr>
          <p:nvPr/>
        </p:nvPicPr>
        <p:blipFill>
          <a:blip r:embed="rId2"/>
          <a:stretch>
            <a:fillRect/>
          </a:stretch>
        </p:blipFill>
        <p:spPr>
          <a:xfrm>
            <a:off x="4295104" y="412124"/>
            <a:ext cx="7711227" cy="5432163"/>
          </a:xfrm>
          <a:prstGeom prst="rect">
            <a:avLst/>
          </a:prstGeom>
        </p:spPr>
      </p:pic>
    </p:spTree>
    <p:extLst>
      <p:ext uri="{BB962C8B-B14F-4D97-AF65-F5344CB8AC3E}">
        <p14:creationId xmlns:p14="http://schemas.microsoft.com/office/powerpoint/2010/main" val="36418550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Public-Private Variation</a:t>
            </a:r>
          </a:p>
        </p:txBody>
      </p:sp>
      <p:sp>
        <p:nvSpPr>
          <p:cNvPr id="20" name="Text Placeholder 19">
            <a:extLst>
              <a:ext uri="{FF2B5EF4-FFF2-40B4-BE49-F238E27FC236}">
                <a16:creationId xmlns:a16="http://schemas.microsoft.com/office/drawing/2014/main" id="{9711A73E-35BE-4184-A103-EF30559CA2EF}"/>
              </a:ext>
            </a:extLst>
          </p:cNvPr>
          <p:cNvSpPr>
            <a:spLocks noGrp="1"/>
          </p:cNvSpPr>
          <p:nvPr>
            <p:ph type="body" sz="half" idx="2"/>
          </p:nvPr>
        </p:nvSpPr>
        <p:spPr>
          <a:xfrm>
            <a:off x="457200" y="2143125"/>
            <a:ext cx="3200400" cy="3027743"/>
          </a:xfrm>
        </p:spPr>
        <p:txBody>
          <a:bodyPr/>
          <a:lstStyle/>
          <a:p>
            <a:r>
              <a:rPr lang="en-US" dirty="0"/>
              <a:t>Private providers are more knowledgeable than public providers in most countries, while in others they are equivalent.</a:t>
            </a:r>
          </a:p>
          <a:p>
            <a:r>
              <a:rPr lang="en-US" dirty="0"/>
              <a:t>The largest difference between public and private providers occurs again in Tanzania, where they are nearly half a standard deviation apart.</a:t>
            </a:r>
          </a:p>
          <a:p>
            <a:endParaRPr lang="en-US" dirty="0"/>
          </a:p>
        </p:txBody>
      </p:sp>
      <p:sp>
        <p:nvSpPr>
          <p:cNvPr id="3" name="Date Placeholder 2">
            <a:extLst>
              <a:ext uri="{FF2B5EF4-FFF2-40B4-BE49-F238E27FC236}">
                <a16:creationId xmlns:a16="http://schemas.microsoft.com/office/drawing/2014/main" id="{7AF0A181-4195-4AB2-AAF6-6E38DD246BE0}"/>
              </a:ext>
            </a:extLst>
          </p:cNvPr>
          <p:cNvSpPr>
            <a:spLocks noGrp="1"/>
          </p:cNvSpPr>
          <p:nvPr>
            <p:ph type="dt" sz="half" idx="10"/>
          </p:nvPr>
        </p:nvSpPr>
        <p:spPr/>
        <p:txBody>
          <a:bodyPr/>
          <a:lstStyle/>
          <a:p>
            <a:fld id="{65EF9FDA-90D2-E847-91E1-8B3FB7F37147}"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25</a:t>
            </a:fld>
            <a:endParaRPr lang="en-US"/>
          </a:p>
        </p:txBody>
      </p:sp>
      <p:pic>
        <p:nvPicPr>
          <p:cNvPr id="7" name="Picture 6" descr="Chart&#10;&#10;Description automatically generated">
            <a:extLst>
              <a:ext uri="{FF2B5EF4-FFF2-40B4-BE49-F238E27FC236}">
                <a16:creationId xmlns:a16="http://schemas.microsoft.com/office/drawing/2014/main" id="{50B371F8-E612-8B4B-8DC9-1BA0D371055F}"/>
              </a:ext>
            </a:extLst>
          </p:cNvPr>
          <p:cNvPicPr>
            <a:picLocks noChangeAspect="1"/>
          </p:cNvPicPr>
          <p:nvPr/>
        </p:nvPicPr>
        <p:blipFill>
          <a:blip r:embed="rId2"/>
          <a:stretch>
            <a:fillRect/>
          </a:stretch>
        </p:blipFill>
        <p:spPr>
          <a:xfrm>
            <a:off x="4288666" y="347729"/>
            <a:ext cx="7521800" cy="5331909"/>
          </a:xfrm>
          <a:prstGeom prst="rect">
            <a:avLst/>
          </a:prstGeom>
        </p:spPr>
      </p:pic>
    </p:spTree>
    <p:extLst>
      <p:ext uri="{BB962C8B-B14F-4D97-AF65-F5344CB8AC3E}">
        <p14:creationId xmlns:p14="http://schemas.microsoft.com/office/powerpoint/2010/main" val="4116390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Facility Level Variation</a:t>
            </a:r>
          </a:p>
        </p:txBody>
      </p:sp>
      <p:sp>
        <p:nvSpPr>
          <p:cNvPr id="20" name="Text Placeholder 19">
            <a:extLst>
              <a:ext uri="{FF2B5EF4-FFF2-40B4-BE49-F238E27FC236}">
                <a16:creationId xmlns:a16="http://schemas.microsoft.com/office/drawing/2014/main" id="{D8B72D8D-94A1-4871-A294-614D78B55820}"/>
              </a:ext>
            </a:extLst>
          </p:cNvPr>
          <p:cNvSpPr>
            <a:spLocks noGrp="1"/>
          </p:cNvSpPr>
          <p:nvPr>
            <p:ph type="body" sz="half" idx="2"/>
          </p:nvPr>
        </p:nvSpPr>
        <p:spPr/>
        <p:txBody>
          <a:bodyPr/>
          <a:lstStyle/>
          <a:p>
            <a:r>
              <a:rPr lang="en-US"/>
              <a:t>In general, provider knowledge increases with the level of the health facility, but there is very wide variation in every group.</a:t>
            </a:r>
          </a:p>
        </p:txBody>
      </p:sp>
      <p:sp>
        <p:nvSpPr>
          <p:cNvPr id="3" name="Date Placeholder 2">
            <a:extLst>
              <a:ext uri="{FF2B5EF4-FFF2-40B4-BE49-F238E27FC236}">
                <a16:creationId xmlns:a16="http://schemas.microsoft.com/office/drawing/2014/main" id="{59241657-6661-4DFF-B445-527CD3F51D92}"/>
              </a:ext>
            </a:extLst>
          </p:cNvPr>
          <p:cNvSpPr>
            <a:spLocks noGrp="1"/>
          </p:cNvSpPr>
          <p:nvPr>
            <p:ph type="dt" sz="half" idx="10"/>
          </p:nvPr>
        </p:nvSpPr>
        <p:spPr/>
        <p:txBody>
          <a:bodyPr/>
          <a:lstStyle/>
          <a:p>
            <a:fld id="{E93D1EF1-C2BB-FF48-BC95-9689C3BBC076}"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26</a:t>
            </a:fld>
            <a:endParaRPr lang="en-US"/>
          </a:p>
        </p:txBody>
      </p:sp>
      <p:pic>
        <p:nvPicPr>
          <p:cNvPr id="7" name="Picture 6" descr="Chart&#10;&#10;Description automatically generated">
            <a:extLst>
              <a:ext uri="{FF2B5EF4-FFF2-40B4-BE49-F238E27FC236}">
                <a16:creationId xmlns:a16="http://schemas.microsoft.com/office/drawing/2014/main" id="{85F56515-DD7A-D047-806A-7FB2512030B9}"/>
              </a:ext>
            </a:extLst>
          </p:cNvPr>
          <p:cNvPicPr>
            <a:picLocks noChangeAspect="1"/>
          </p:cNvPicPr>
          <p:nvPr/>
        </p:nvPicPr>
        <p:blipFill>
          <a:blip r:embed="rId2"/>
          <a:stretch>
            <a:fillRect/>
          </a:stretch>
        </p:blipFill>
        <p:spPr>
          <a:xfrm>
            <a:off x="4218623" y="381858"/>
            <a:ext cx="7828500" cy="5529545"/>
          </a:xfrm>
          <a:prstGeom prst="rect">
            <a:avLst/>
          </a:prstGeom>
        </p:spPr>
      </p:pic>
    </p:spTree>
    <p:extLst>
      <p:ext uri="{BB962C8B-B14F-4D97-AF65-F5344CB8AC3E}">
        <p14:creationId xmlns:p14="http://schemas.microsoft.com/office/powerpoint/2010/main" val="223803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a:extLst>
              <a:ext uri="{FF2B5EF4-FFF2-40B4-BE49-F238E27FC236}">
                <a16:creationId xmlns:a16="http://schemas.microsoft.com/office/drawing/2014/main" id="{E5C8650D-3131-46C6-80BC-214ECA70DB31}"/>
              </a:ext>
            </a:extLst>
          </p:cNvPr>
          <p:cNvSpPr>
            <a:spLocks noGrp="1"/>
          </p:cNvSpPr>
          <p:nvPr>
            <p:ph type="title"/>
          </p:nvPr>
        </p:nvSpPr>
        <p:spPr/>
        <p:txBody>
          <a:bodyPr>
            <a:normAutofit/>
          </a:bodyPr>
          <a:lstStyle/>
          <a:p>
            <a:r>
              <a:rPr lang="en-US"/>
              <a:t>Provider Identity Summary</a:t>
            </a:r>
          </a:p>
        </p:txBody>
      </p:sp>
      <p:sp>
        <p:nvSpPr>
          <p:cNvPr id="14" name="Text Placeholder 13">
            <a:extLst>
              <a:ext uri="{FF2B5EF4-FFF2-40B4-BE49-F238E27FC236}">
                <a16:creationId xmlns:a16="http://schemas.microsoft.com/office/drawing/2014/main" id="{D7A4C697-256F-45F9-BAC6-A4AEA3780A00}"/>
              </a:ext>
            </a:extLst>
          </p:cNvPr>
          <p:cNvSpPr>
            <a:spLocks noGrp="1"/>
          </p:cNvSpPr>
          <p:nvPr>
            <p:ph type="body" sz="half" idx="2"/>
          </p:nvPr>
        </p:nvSpPr>
        <p:spPr>
          <a:xfrm>
            <a:off x="457200" y="2143125"/>
            <a:ext cx="3200400" cy="2705771"/>
          </a:xfrm>
        </p:spPr>
        <p:txBody>
          <a:bodyPr/>
          <a:lstStyle/>
          <a:p>
            <a:r>
              <a:rPr lang="en-US" dirty="0"/>
              <a:t>Providers in Kenya 2012 and Uganda were not asked survey questions related to their medical education.</a:t>
            </a:r>
          </a:p>
          <a:p>
            <a:r>
              <a:rPr lang="en-US" dirty="0"/>
              <a:t>A common set of categories for medical education and profession were applied across all contexts to allow for better comparison. </a:t>
            </a:r>
          </a:p>
        </p:txBody>
      </p:sp>
      <p:sp>
        <p:nvSpPr>
          <p:cNvPr id="2" name="Date Placeholder 1">
            <a:extLst>
              <a:ext uri="{FF2B5EF4-FFF2-40B4-BE49-F238E27FC236}">
                <a16:creationId xmlns:a16="http://schemas.microsoft.com/office/drawing/2014/main" id="{70C5FFE5-C9A5-498A-89C6-E51780C31397}"/>
              </a:ext>
            </a:extLst>
          </p:cNvPr>
          <p:cNvSpPr>
            <a:spLocks noGrp="1"/>
          </p:cNvSpPr>
          <p:nvPr>
            <p:ph type="dt" sz="half" idx="10"/>
          </p:nvPr>
        </p:nvSpPr>
        <p:spPr/>
        <p:txBody>
          <a:bodyPr/>
          <a:lstStyle/>
          <a:p>
            <a:fld id="{C9B8C374-B5E6-8047-A238-BD83E653C889}" type="datetime1">
              <a:rPr lang="en-US" smtClean="0"/>
              <a:t>4/26/21</a:t>
            </a:fld>
            <a:endParaRPr lang="en-US"/>
          </a:p>
        </p:txBody>
      </p:sp>
      <p:sp>
        <p:nvSpPr>
          <p:cNvPr id="3" name="Footer Placeholder 2">
            <a:extLst>
              <a:ext uri="{FF2B5EF4-FFF2-40B4-BE49-F238E27FC236}">
                <a16:creationId xmlns:a16="http://schemas.microsoft.com/office/drawing/2014/main" id="{AFB3F5A7-E718-4D3F-9B45-FAB9C0A06E45}"/>
              </a:ext>
            </a:extLst>
          </p:cNvPr>
          <p:cNvSpPr>
            <a:spLocks noGrp="1"/>
          </p:cNvSpPr>
          <p:nvPr>
            <p:ph type="ftr" sz="quarter" idx="11"/>
          </p:nvPr>
        </p:nvSpPr>
        <p:spPr/>
        <p:txBody>
          <a:bodyPr/>
          <a:lstStyle/>
          <a:p>
            <a:r>
              <a:rPr lang="en-US"/>
              <a:t>SDI Medical Vignette IRT Analysis</a:t>
            </a:r>
          </a:p>
        </p:txBody>
      </p:sp>
      <p:sp>
        <p:nvSpPr>
          <p:cNvPr id="7" name="Slide Number Placeholder 6">
            <a:extLst>
              <a:ext uri="{FF2B5EF4-FFF2-40B4-BE49-F238E27FC236}">
                <a16:creationId xmlns:a16="http://schemas.microsoft.com/office/drawing/2014/main" id="{FD24FED6-CCEA-4BF9-94D3-74C88BD23EE5}"/>
              </a:ext>
            </a:extLst>
          </p:cNvPr>
          <p:cNvSpPr>
            <a:spLocks noGrp="1"/>
          </p:cNvSpPr>
          <p:nvPr>
            <p:ph type="sldNum" sz="quarter" idx="12"/>
          </p:nvPr>
        </p:nvSpPr>
        <p:spPr/>
        <p:txBody>
          <a:bodyPr/>
          <a:lstStyle/>
          <a:p>
            <a:fld id="{4FAB73BC-B049-4115-A692-8D63A059BFB8}" type="slidenum">
              <a:rPr lang="en-US" smtClean="0"/>
              <a:pPr/>
              <a:t>27</a:t>
            </a:fld>
            <a:endParaRPr lang="en-US"/>
          </a:p>
        </p:txBody>
      </p:sp>
      <p:pic>
        <p:nvPicPr>
          <p:cNvPr id="8" name="Picture 7" descr="Graphical user interface, application, table&#10;&#10;Description automatically generated">
            <a:extLst>
              <a:ext uri="{FF2B5EF4-FFF2-40B4-BE49-F238E27FC236}">
                <a16:creationId xmlns:a16="http://schemas.microsoft.com/office/drawing/2014/main" id="{DC356E3F-523E-9A4C-B47D-4A749CF2DF30}"/>
              </a:ext>
            </a:extLst>
          </p:cNvPr>
          <p:cNvPicPr>
            <a:picLocks noChangeAspect="1"/>
          </p:cNvPicPr>
          <p:nvPr/>
        </p:nvPicPr>
        <p:blipFill>
          <a:blip r:embed="rId2"/>
          <a:stretch>
            <a:fillRect/>
          </a:stretch>
        </p:blipFill>
        <p:spPr>
          <a:xfrm>
            <a:off x="4404763" y="1371601"/>
            <a:ext cx="7557122" cy="2582214"/>
          </a:xfrm>
          <a:prstGeom prst="rect">
            <a:avLst/>
          </a:prstGeom>
        </p:spPr>
      </p:pic>
    </p:spTree>
    <p:extLst>
      <p:ext uri="{BB962C8B-B14F-4D97-AF65-F5344CB8AC3E}">
        <p14:creationId xmlns:p14="http://schemas.microsoft.com/office/powerpoint/2010/main" val="1219976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Male-Female Variation</a:t>
            </a:r>
          </a:p>
        </p:txBody>
      </p:sp>
      <p:sp>
        <p:nvSpPr>
          <p:cNvPr id="20" name="Text Placeholder 19">
            <a:extLst>
              <a:ext uri="{FF2B5EF4-FFF2-40B4-BE49-F238E27FC236}">
                <a16:creationId xmlns:a16="http://schemas.microsoft.com/office/drawing/2014/main" id="{26DFF0D4-118E-4CE8-9282-A1C1E6F97113}"/>
              </a:ext>
            </a:extLst>
          </p:cNvPr>
          <p:cNvSpPr>
            <a:spLocks noGrp="1"/>
          </p:cNvSpPr>
          <p:nvPr>
            <p:ph type="body" sz="half" idx="2"/>
          </p:nvPr>
        </p:nvSpPr>
        <p:spPr>
          <a:xfrm>
            <a:off x="457200" y="2143126"/>
            <a:ext cx="3200400" cy="2441753"/>
          </a:xfrm>
        </p:spPr>
        <p:txBody>
          <a:bodyPr/>
          <a:lstStyle/>
          <a:p>
            <a:r>
              <a:rPr lang="en-US" dirty="0"/>
              <a:t>Male providers are more knowledgeable than female providers in all countries except Togo, Guinea Bissau, and Madagascar.</a:t>
            </a:r>
          </a:p>
          <a:p>
            <a:r>
              <a:rPr lang="en-US" dirty="0"/>
              <a:t>Similarly, the best providers in most countries tend to be male.</a:t>
            </a:r>
          </a:p>
        </p:txBody>
      </p:sp>
      <p:sp>
        <p:nvSpPr>
          <p:cNvPr id="3" name="Date Placeholder 2">
            <a:extLst>
              <a:ext uri="{FF2B5EF4-FFF2-40B4-BE49-F238E27FC236}">
                <a16:creationId xmlns:a16="http://schemas.microsoft.com/office/drawing/2014/main" id="{1D616A94-6B14-49D8-863E-6B9F0CB29969}"/>
              </a:ext>
            </a:extLst>
          </p:cNvPr>
          <p:cNvSpPr>
            <a:spLocks noGrp="1"/>
          </p:cNvSpPr>
          <p:nvPr>
            <p:ph type="dt" sz="half" idx="10"/>
          </p:nvPr>
        </p:nvSpPr>
        <p:spPr/>
        <p:txBody>
          <a:bodyPr/>
          <a:lstStyle/>
          <a:p>
            <a:fld id="{FF8B7AE4-2175-144B-9B0C-6F5CFA958CB3}"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28</a:t>
            </a:fld>
            <a:endParaRPr lang="en-US"/>
          </a:p>
        </p:txBody>
      </p:sp>
      <p:pic>
        <p:nvPicPr>
          <p:cNvPr id="7" name="Picture 6" descr="Chart&#10;&#10;Description automatically generated">
            <a:extLst>
              <a:ext uri="{FF2B5EF4-FFF2-40B4-BE49-F238E27FC236}">
                <a16:creationId xmlns:a16="http://schemas.microsoft.com/office/drawing/2014/main" id="{76E8D702-D933-FA4F-8E12-9C71E5DBFF8A}"/>
              </a:ext>
            </a:extLst>
          </p:cNvPr>
          <p:cNvPicPr>
            <a:picLocks noChangeAspect="1"/>
          </p:cNvPicPr>
          <p:nvPr/>
        </p:nvPicPr>
        <p:blipFill>
          <a:blip r:embed="rId2"/>
          <a:stretch>
            <a:fillRect/>
          </a:stretch>
        </p:blipFill>
        <p:spPr>
          <a:xfrm>
            <a:off x="4353059" y="482957"/>
            <a:ext cx="7514461" cy="5285291"/>
          </a:xfrm>
          <a:prstGeom prst="rect">
            <a:avLst/>
          </a:prstGeom>
        </p:spPr>
      </p:pic>
    </p:spTree>
    <p:extLst>
      <p:ext uri="{BB962C8B-B14F-4D97-AF65-F5344CB8AC3E}">
        <p14:creationId xmlns:p14="http://schemas.microsoft.com/office/powerpoint/2010/main" val="404258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Educational Variation</a:t>
            </a:r>
          </a:p>
        </p:txBody>
      </p:sp>
      <p:sp>
        <p:nvSpPr>
          <p:cNvPr id="20" name="Text Placeholder 19">
            <a:extLst>
              <a:ext uri="{FF2B5EF4-FFF2-40B4-BE49-F238E27FC236}">
                <a16:creationId xmlns:a16="http://schemas.microsoft.com/office/drawing/2014/main" id="{09F8B42E-0829-41C1-851E-FFA487697338}"/>
              </a:ext>
            </a:extLst>
          </p:cNvPr>
          <p:cNvSpPr>
            <a:spLocks noGrp="1"/>
          </p:cNvSpPr>
          <p:nvPr>
            <p:ph type="body" sz="half" idx="2"/>
          </p:nvPr>
        </p:nvSpPr>
        <p:spPr/>
        <p:txBody>
          <a:bodyPr/>
          <a:lstStyle/>
          <a:p>
            <a:r>
              <a:rPr lang="en-US"/>
              <a:t>Diagnostic knowledge also increases generally with educational level, although there remains very wide variation within the groups in every setting.</a:t>
            </a:r>
          </a:p>
        </p:txBody>
      </p:sp>
      <p:sp>
        <p:nvSpPr>
          <p:cNvPr id="3" name="Date Placeholder 2">
            <a:extLst>
              <a:ext uri="{FF2B5EF4-FFF2-40B4-BE49-F238E27FC236}">
                <a16:creationId xmlns:a16="http://schemas.microsoft.com/office/drawing/2014/main" id="{F7EA3832-7FB4-4939-9AE1-5BDD29BB8520}"/>
              </a:ext>
            </a:extLst>
          </p:cNvPr>
          <p:cNvSpPr>
            <a:spLocks noGrp="1"/>
          </p:cNvSpPr>
          <p:nvPr>
            <p:ph type="dt" sz="half" idx="10"/>
          </p:nvPr>
        </p:nvSpPr>
        <p:spPr/>
        <p:txBody>
          <a:bodyPr/>
          <a:lstStyle/>
          <a:p>
            <a:fld id="{8901DBA1-5CAB-3842-8F17-82A7CCF96885}"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29</a:t>
            </a:fld>
            <a:endParaRPr lang="en-US"/>
          </a:p>
        </p:txBody>
      </p:sp>
      <p:pic>
        <p:nvPicPr>
          <p:cNvPr id="7" name="Picture 6" descr="Chart&#10;&#10;Description automatically generated">
            <a:extLst>
              <a:ext uri="{FF2B5EF4-FFF2-40B4-BE49-F238E27FC236}">
                <a16:creationId xmlns:a16="http://schemas.microsoft.com/office/drawing/2014/main" id="{A18A1B2F-35A7-124B-99AF-387B8F4D1F56}"/>
              </a:ext>
            </a:extLst>
          </p:cNvPr>
          <p:cNvPicPr>
            <a:picLocks noChangeAspect="1"/>
          </p:cNvPicPr>
          <p:nvPr/>
        </p:nvPicPr>
        <p:blipFill>
          <a:blip r:embed="rId2"/>
          <a:stretch>
            <a:fillRect/>
          </a:stretch>
        </p:blipFill>
        <p:spPr>
          <a:xfrm>
            <a:off x="4292892" y="334850"/>
            <a:ext cx="7710486" cy="5467081"/>
          </a:xfrm>
          <a:prstGeom prst="rect">
            <a:avLst/>
          </a:prstGeom>
        </p:spPr>
      </p:pic>
    </p:spTree>
    <p:extLst>
      <p:ext uri="{BB962C8B-B14F-4D97-AF65-F5344CB8AC3E}">
        <p14:creationId xmlns:p14="http://schemas.microsoft.com/office/powerpoint/2010/main" val="2824430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8D7803A4-096A-4A5A-B357-A3BBC4CBD2D2}"/>
              </a:ext>
            </a:extLst>
          </p:cNvPr>
          <p:cNvSpPr>
            <a:spLocks noGrp="1"/>
          </p:cNvSpPr>
          <p:nvPr>
            <p:ph type="title"/>
          </p:nvPr>
        </p:nvSpPr>
        <p:spPr/>
        <p:txBody>
          <a:bodyPr>
            <a:normAutofit/>
          </a:bodyPr>
          <a:lstStyle/>
          <a:p>
            <a:r>
              <a:rPr lang="en-US" dirty="0"/>
              <a:t>Provider Demography Summary</a:t>
            </a:r>
          </a:p>
        </p:txBody>
      </p:sp>
      <p:sp>
        <p:nvSpPr>
          <p:cNvPr id="12" name="Text Placeholder 11">
            <a:extLst>
              <a:ext uri="{FF2B5EF4-FFF2-40B4-BE49-F238E27FC236}">
                <a16:creationId xmlns:a16="http://schemas.microsoft.com/office/drawing/2014/main" id="{DEF04DD6-BB87-4A39-933C-90FDD6702676}"/>
              </a:ext>
            </a:extLst>
          </p:cNvPr>
          <p:cNvSpPr>
            <a:spLocks noGrp="1"/>
          </p:cNvSpPr>
          <p:nvPr>
            <p:ph type="body" sz="half" idx="2"/>
          </p:nvPr>
        </p:nvSpPr>
        <p:spPr/>
        <p:txBody>
          <a:bodyPr/>
          <a:lstStyle/>
          <a:p>
            <a:r>
              <a:rPr lang="en-US" dirty="0"/>
              <a:t>Multiple providers were selected within a particular facility to complete the vignette module of the SDI survey. If the facility only had a single provider, that provider completed the module. Across the entire sample, 3 providers were surveyed from each facility, on average.</a:t>
            </a:r>
          </a:p>
        </p:txBody>
      </p:sp>
      <p:sp>
        <p:nvSpPr>
          <p:cNvPr id="2" name="Date Placeholder 1">
            <a:extLst>
              <a:ext uri="{FF2B5EF4-FFF2-40B4-BE49-F238E27FC236}">
                <a16:creationId xmlns:a16="http://schemas.microsoft.com/office/drawing/2014/main" id="{914C788D-C835-492F-B19D-E4B9498EAAC8}"/>
              </a:ext>
            </a:extLst>
          </p:cNvPr>
          <p:cNvSpPr>
            <a:spLocks noGrp="1"/>
          </p:cNvSpPr>
          <p:nvPr>
            <p:ph type="dt" sz="half" idx="10"/>
          </p:nvPr>
        </p:nvSpPr>
        <p:spPr/>
        <p:txBody>
          <a:bodyPr/>
          <a:lstStyle/>
          <a:p>
            <a:fld id="{DF48DD5E-2A61-5E40-94C4-26856FC96F1C}" type="datetime1">
              <a:rPr lang="en-US" smtClean="0"/>
              <a:t>4/26/21</a:t>
            </a:fld>
            <a:endParaRPr lang="en-US" dirty="0"/>
          </a:p>
        </p:txBody>
      </p:sp>
      <p:sp>
        <p:nvSpPr>
          <p:cNvPr id="3" name="Footer Placeholder 2">
            <a:extLst>
              <a:ext uri="{FF2B5EF4-FFF2-40B4-BE49-F238E27FC236}">
                <a16:creationId xmlns:a16="http://schemas.microsoft.com/office/drawing/2014/main" id="{AFB3F5A7-E718-4D3F-9B45-FAB9C0A06E45}"/>
              </a:ext>
            </a:extLst>
          </p:cNvPr>
          <p:cNvSpPr>
            <a:spLocks noGrp="1"/>
          </p:cNvSpPr>
          <p:nvPr>
            <p:ph type="ftr" sz="quarter" idx="11"/>
          </p:nvPr>
        </p:nvSpPr>
        <p:spPr/>
        <p:txBody>
          <a:bodyPr/>
          <a:lstStyle/>
          <a:p>
            <a:r>
              <a:rPr lang="en-US" dirty="0"/>
              <a:t>SDI Medical Vignette IRT Analysis</a:t>
            </a:r>
          </a:p>
        </p:txBody>
      </p:sp>
      <p:sp>
        <p:nvSpPr>
          <p:cNvPr id="7" name="Slide Number Placeholder 6">
            <a:extLst>
              <a:ext uri="{FF2B5EF4-FFF2-40B4-BE49-F238E27FC236}">
                <a16:creationId xmlns:a16="http://schemas.microsoft.com/office/drawing/2014/main" id="{FD24FED6-CCEA-4BF9-94D3-74C88BD23EE5}"/>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8" name="Picture 7" descr="Table&#10;&#10;Description automatically generated">
            <a:extLst>
              <a:ext uri="{FF2B5EF4-FFF2-40B4-BE49-F238E27FC236}">
                <a16:creationId xmlns:a16="http://schemas.microsoft.com/office/drawing/2014/main" id="{6AA8B073-FD68-3146-9B83-C57A4F00EA9B}"/>
              </a:ext>
            </a:extLst>
          </p:cNvPr>
          <p:cNvPicPr>
            <a:picLocks noChangeAspect="1"/>
          </p:cNvPicPr>
          <p:nvPr/>
        </p:nvPicPr>
        <p:blipFill>
          <a:blip r:embed="rId2"/>
          <a:stretch>
            <a:fillRect/>
          </a:stretch>
        </p:blipFill>
        <p:spPr>
          <a:xfrm>
            <a:off x="4223084" y="1661376"/>
            <a:ext cx="7824780" cy="3168202"/>
          </a:xfrm>
          <a:prstGeom prst="rect">
            <a:avLst/>
          </a:prstGeom>
        </p:spPr>
      </p:pic>
    </p:spTree>
    <p:extLst>
      <p:ext uri="{BB962C8B-B14F-4D97-AF65-F5344CB8AC3E}">
        <p14:creationId xmlns:p14="http://schemas.microsoft.com/office/powerpoint/2010/main" val="10545845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E6C82-1EE9-4762-8FEF-21F42BC7E66B}"/>
              </a:ext>
            </a:extLst>
          </p:cNvPr>
          <p:cNvSpPr>
            <a:spLocks noGrp="1"/>
          </p:cNvSpPr>
          <p:nvPr>
            <p:ph type="title"/>
          </p:nvPr>
        </p:nvSpPr>
        <p:spPr/>
        <p:txBody>
          <a:bodyPr>
            <a:normAutofit/>
          </a:bodyPr>
          <a:lstStyle/>
          <a:p>
            <a:r>
              <a:rPr lang="en-US"/>
              <a:t>Professional Variation</a:t>
            </a:r>
          </a:p>
        </p:txBody>
      </p:sp>
      <p:sp>
        <p:nvSpPr>
          <p:cNvPr id="20" name="Text Placeholder 19">
            <a:extLst>
              <a:ext uri="{FF2B5EF4-FFF2-40B4-BE49-F238E27FC236}">
                <a16:creationId xmlns:a16="http://schemas.microsoft.com/office/drawing/2014/main" id="{1AE1C55A-E12E-4526-8159-BF8A7F69C047}"/>
              </a:ext>
            </a:extLst>
          </p:cNvPr>
          <p:cNvSpPr>
            <a:spLocks noGrp="1"/>
          </p:cNvSpPr>
          <p:nvPr>
            <p:ph type="body" sz="half" idx="2"/>
          </p:nvPr>
        </p:nvSpPr>
        <p:spPr/>
        <p:txBody>
          <a:bodyPr/>
          <a:lstStyle/>
          <a:p>
            <a:r>
              <a:rPr lang="en-US"/>
              <a:t>Similarly, higher cadre providers tend to be more knowledgeable.</a:t>
            </a:r>
          </a:p>
        </p:txBody>
      </p:sp>
      <p:sp>
        <p:nvSpPr>
          <p:cNvPr id="3" name="Date Placeholder 2">
            <a:extLst>
              <a:ext uri="{FF2B5EF4-FFF2-40B4-BE49-F238E27FC236}">
                <a16:creationId xmlns:a16="http://schemas.microsoft.com/office/drawing/2014/main" id="{99F23041-03EF-47D8-8351-965E66DB270E}"/>
              </a:ext>
            </a:extLst>
          </p:cNvPr>
          <p:cNvSpPr>
            <a:spLocks noGrp="1"/>
          </p:cNvSpPr>
          <p:nvPr>
            <p:ph type="dt" sz="half" idx="10"/>
          </p:nvPr>
        </p:nvSpPr>
        <p:spPr/>
        <p:txBody>
          <a:bodyPr/>
          <a:lstStyle/>
          <a:p>
            <a:fld id="{BB7DDA3A-C077-ED4D-ACA1-6172C163411D}" type="datetime1">
              <a:rPr lang="en-US" smtClean="0"/>
              <a:t>4/26/21</a:t>
            </a:fld>
            <a:endParaRPr lang="en-US"/>
          </a:p>
        </p:txBody>
      </p:sp>
      <p:sp>
        <p:nvSpPr>
          <p:cNvPr id="4" name="Footer Placeholder 3">
            <a:extLst>
              <a:ext uri="{FF2B5EF4-FFF2-40B4-BE49-F238E27FC236}">
                <a16:creationId xmlns:a16="http://schemas.microsoft.com/office/drawing/2014/main" id="{0E0509DB-6876-4E22-9E0D-2B6288F47EB8}"/>
              </a:ext>
            </a:extLst>
          </p:cNvPr>
          <p:cNvSpPr>
            <a:spLocks noGrp="1"/>
          </p:cNvSpPr>
          <p:nvPr>
            <p:ph type="ftr" sz="quarter" idx="11"/>
          </p:nvPr>
        </p:nvSpPr>
        <p:spPr/>
        <p:txBody>
          <a:bodyPr/>
          <a:lstStyle/>
          <a:p>
            <a:r>
              <a:rPr lang="en-US"/>
              <a:t>SDI Medical Vignette IRT Analysis</a:t>
            </a:r>
          </a:p>
        </p:txBody>
      </p:sp>
      <p:sp>
        <p:nvSpPr>
          <p:cNvPr id="5" name="Slide Number Placeholder 4">
            <a:extLst>
              <a:ext uri="{FF2B5EF4-FFF2-40B4-BE49-F238E27FC236}">
                <a16:creationId xmlns:a16="http://schemas.microsoft.com/office/drawing/2014/main" id="{090C8447-D2CF-4B0D-AE15-96E9676B4A63}"/>
              </a:ext>
            </a:extLst>
          </p:cNvPr>
          <p:cNvSpPr>
            <a:spLocks noGrp="1"/>
          </p:cNvSpPr>
          <p:nvPr>
            <p:ph type="sldNum" sz="quarter" idx="12"/>
          </p:nvPr>
        </p:nvSpPr>
        <p:spPr/>
        <p:txBody>
          <a:bodyPr/>
          <a:lstStyle/>
          <a:p>
            <a:fld id="{4FAB73BC-B049-4115-A692-8D63A059BFB8}" type="slidenum">
              <a:rPr lang="en-US" smtClean="0"/>
              <a:pPr/>
              <a:t>30</a:t>
            </a:fld>
            <a:endParaRPr lang="en-US"/>
          </a:p>
        </p:txBody>
      </p:sp>
      <p:pic>
        <p:nvPicPr>
          <p:cNvPr id="8" name="Picture 7" descr="Chart&#10;&#10;Description automatically generated">
            <a:extLst>
              <a:ext uri="{FF2B5EF4-FFF2-40B4-BE49-F238E27FC236}">
                <a16:creationId xmlns:a16="http://schemas.microsoft.com/office/drawing/2014/main" id="{A88A5317-2B7A-8D41-A315-1E4448C8A503}"/>
              </a:ext>
            </a:extLst>
          </p:cNvPr>
          <p:cNvPicPr>
            <a:picLocks noChangeAspect="1"/>
          </p:cNvPicPr>
          <p:nvPr/>
        </p:nvPicPr>
        <p:blipFill>
          <a:blip r:embed="rId2"/>
          <a:stretch>
            <a:fillRect/>
          </a:stretch>
        </p:blipFill>
        <p:spPr>
          <a:xfrm>
            <a:off x="4403217" y="354920"/>
            <a:ext cx="7583278" cy="5434133"/>
          </a:xfrm>
          <a:prstGeom prst="rect">
            <a:avLst/>
          </a:prstGeom>
        </p:spPr>
      </p:pic>
    </p:spTree>
    <p:extLst>
      <p:ext uri="{BB962C8B-B14F-4D97-AF65-F5344CB8AC3E}">
        <p14:creationId xmlns:p14="http://schemas.microsoft.com/office/powerpoint/2010/main" val="348208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BC3-0F56-4C57-B818-B6A6D6A0B9CC}"/>
              </a:ext>
            </a:extLst>
          </p:cNvPr>
          <p:cNvSpPr>
            <a:spLocks noGrp="1"/>
          </p:cNvSpPr>
          <p:nvPr>
            <p:ph type="title"/>
          </p:nvPr>
        </p:nvSpPr>
        <p:spPr/>
        <p:txBody>
          <a:bodyPr>
            <a:normAutofit/>
          </a:bodyPr>
          <a:lstStyle/>
          <a:p>
            <a:r>
              <a:rPr lang="en-US" dirty="0"/>
              <a:t>Vignettes: Description</a:t>
            </a:r>
          </a:p>
        </p:txBody>
      </p:sp>
      <p:graphicFrame>
        <p:nvGraphicFramePr>
          <p:cNvPr id="7" name="Content Placeholder 4">
            <a:extLst>
              <a:ext uri="{FF2B5EF4-FFF2-40B4-BE49-F238E27FC236}">
                <a16:creationId xmlns:a16="http://schemas.microsoft.com/office/drawing/2014/main" id="{8CA9171C-5A6F-41B3-A0D1-19EFC00F4237}"/>
              </a:ext>
            </a:extLst>
          </p:cNvPr>
          <p:cNvGraphicFramePr>
            <a:graphicFrameLocks noGrp="1"/>
          </p:cNvGraphicFramePr>
          <p:nvPr>
            <p:ph idx="1"/>
            <p:extLst>
              <p:ext uri="{D42A27DB-BD31-4B8C-83A1-F6EECF244321}">
                <p14:modId xmlns:p14="http://schemas.microsoft.com/office/powerpoint/2010/main" val="84646695"/>
              </p:ext>
            </p:extLst>
          </p:nvPr>
        </p:nvGraphicFramePr>
        <p:xfrm>
          <a:off x="4452109" y="239848"/>
          <a:ext cx="7443788" cy="6032908"/>
        </p:xfrm>
        <a:graphic>
          <a:graphicData uri="http://schemas.openxmlformats.org/drawingml/2006/table">
            <a:tbl>
              <a:tblPr firstRow="1" bandRow="1">
                <a:tableStyleId>{9D7B26C5-4107-4FEC-AEDC-1716B250A1EF}</a:tableStyleId>
              </a:tblPr>
              <a:tblGrid>
                <a:gridCol w="1397970">
                  <a:extLst>
                    <a:ext uri="{9D8B030D-6E8A-4147-A177-3AD203B41FA5}">
                      <a16:colId xmlns:a16="http://schemas.microsoft.com/office/drawing/2014/main" val="481657952"/>
                    </a:ext>
                  </a:extLst>
                </a:gridCol>
                <a:gridCol w="2830891">
                  <a:extLst>
                    <a:ext uri="{9D8B030D-6E8A-4147-A177-3AD203B41FA5}">
                      <a16:colId xmlns:a16="http://schemas.microsoft.com/office/drawing/2014/main" val="183013632"/>
                    </a:ext>
                  </a:extLst>
                </a:gridCol>
                <a:gridCol w="3214927">
                  <a:extLst>
                    <a:ext uri="{9D8B030D-6E8A-4147-A177-3AD203B41FA5}">
                      <a16:colId xmlns:a16="http://schemas.microsoft.com/office/drawing/2014/main" val="3828074624"/>
                    </a:ext>
                  </a:extLst>
                </a:gridCol>
              </a:tblGrid>
              <a:tr h="333535">
                <a:tc>
                  <a:txBody>
                    <a:bodyPr/>
                    <a:lstStyle/>
                    <a:p>
                      <a:pPr algn="l"/>
                      <a:endParaRPr lang="en-US" b="0" dirty="0"/>
                    </a:p>
                  </a:txBody>
                  <a:tcPr marL="72732" marR="72732" anchor="ctr"/>
                </a:tc>
                <a:tc>
                  <a:txBody>
                    <a:bodyPr/>
                    <a:lstStyle/>
                    <a:p>
                      <a:pPr algn="ctr"/>
                      <a:r>
                        <a:rPr lang="en-US" sz="1400" b="0" dirty="0"/>
                        <a:t>Script</a:t>
                      </a:r>
                    </a:p>
                  </a:txBody>
                  <a:tcPr marL="72732" marR="72732" anchor="ctr"/>
                </a:tc>
                <a:tc>
                  <a:txBody>
                    <a:bodyPr/>
                    <a:lstStyle/>
                    <a:p>
                      <a:pPr algn="ctr"/>
                      <a:r>
                        <a:rPr lang="en-US" sz="1400" b="0" dirty="0"/>
                        <a:t>Treatment</a:t>
                      </a:r>
                    </a:p>
                  </a:txBody>
                  <a:tcPr marL="72732" marR="72732" anchor="ctr"/>
                </a:tc>
                <a:extLst>
                  <a:ext uri="{0D108BD9-81ED-4DB2-BD59-A6C34878D82A}">
                    <a16:rowId xmlns:a16="http://schemas.microsoft.com/office/drawing/2014/main" val="422092854"/>
                  </a:ext>
                </a:extLst>
              </a:tr>
              <a:tr h="750453">
                <a:tc>
                  <a:txBody>
                    <a:bodyPr/>
                    <a:lstStyle/>
                    <a:p>
                      <a:pPr algn="ctr"/>
                      <a:r>
                        <a:rPr lang="en-US" sz="1800" b="1" i="0" dirty="0"/>
                        <a:t>Acute diarrhea w/ dehydration </a:t>
                      </a:r>
                    </a:p>
                  </a:txBody>
                  <a:tcPr marL="72732" marR="72732" anchor="ctr"/>
                </a:tc>
                <a:tc>
                  <a:txBody>
                    <a:bodyPr/>
                    <a:lstStyle/>
                    <a:p>
                      <a:pPr algn="l"/>
                      <a:r>
                        <a:rPr lang="en-US" sz="1200" dirty="0"/>
                        <a:t>“I am a mother of a 13 month old boy. His name is Noel. My son has diarrhea.”</a:t>
                      </a:r>
                    </a:p>
                  </a:txBody>
                  <a:tcPr marL="72732" marR="72732"/>
                </a:tc>
                <a:tc>
                  <a:txBody>
                    <a:bodyPr/>
                    <a:lstStyle/>
                    <a:p>
                      <a:pPr algn="l"/>
                      <a:r>
                        <a:rPr lang="en-US" sz="1200" i="0" dirty="0"/>
                        <a:t>IV fluid rehydration, nasogastric tube rehydration, ORS rehydration, ORS education, zinc.</a:t>
                      </a:r>
                    </a:p>
                  </a:txBody>
                  <a:tcPr marL="72732" marR="72732"/>
                </a:tc>
                <a:extLst>
                  <a:ext uri="{0D108BD9-81ED-4DB2-BD59-A6C34878D82A}">
                    <a16:rowId xmlns:a16="http://schemas.microsoft.com/office/drawing/2014/main" val="1653251348"/>
                  </a:ext>
                </a:extLst>
              </a:tr>
              <a:tr h="510849">
                <a:tc>
                  <a:txBody>
                    <a:bodyPr/>
                    <a:lstStyle/>
                    <a:p>
                      <a:pPr algn="ctr"/>
                      <a:r>
                        <a:rPr lang="en-US" sz="1800" b="1" i="0" dirty="0"/>
                        <a:t>Pneumonia</a:t>
                      </a:r>
                    </a:p>
                  </a:txBody>
                  <a:tcPr marL="72732" marR="72732" anchor="ctr"/>
                </a:tc>
                <a:tc>
                  <a:txBody>
                    <a:bodyPr/>
                    <a:lstStyle/>
                    <a:p>
                      <a:pPr algn="l"/>
                      <a:r>
                        <a:rPr lang="en-US" sz="1200" dirty="0"/>
                        <a:t>“I am the mother of this 5 year old girl. Her name is Sia. She has a cough.”</a:t>
                      </a:r>
                      <a:endParaRPr lang="en-US" sz="1200" i="1" dirty="0"/>
                    </a:p>
                  </a:txBody>
                  <a:tcPr marL="72732" marR="7273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Amoxicillin (or dosage), a first-line antibiotic, and any anti-pyretic.</a:t>
                      </a:r>
                    </a:p>
                  </a:txBody>
                  <a:tcPr marL="72732" marR="72732"/>
                </a:tc>
                <a:extLst>
                  <a:ext uri="{0D108BD9-81ED-4DB2-BD59-A6C34878D82A}">
                    <a16:rowId xmlns:a16="http://schemas.microsoft.com/office/drawing/2014/main" val="121308318"/>
                  </a:ext>
                </a:extLst>
              </a:tr>
              <a:tr h="948720">
                <a:tc>
                  <a:txBody>
                    <a:bodyPr/>
                    <a:lstStyle/>
                    <a:p>
                      <a:pPr algn="ctr"/>
                      <a:r>
                        <a:rPr lang="en-US" sz="1800" b="1" i="0" dirty="0"/>
                        <a:t>Diabetes</a:t>
                      </a:r>
                    </a:p>
                    <a:p>
                      <a:pPr algn="ctr"/>
                      <a:r>
                        <a:rPr lang="en-US" sz="1800" b="1" i="0" dirty="0"/>
                        <a:t>(Type II)</a:t>
                      </a:r>
                    </a:p>
                  </a:txBody>
                  <a:tcPr marL="72732" marR="72732" anchor="ctr"/>
                </a:tc>
                <a:tc>
                  <a:txBody>
                    <a:bodyPr/>
                    <a:lstStyle/>
                    <a:p>
                      <a:pPr algn="l"/>
                      <a:r>
                        <a:rPr lang="en-US" sz="1200" dirty="0"/>
                        <a:t>“My name is Jack. I am worried that something is wrong with me. I feel weak and without energy even though I feel hungry often and eat frequently. I am 48 years old and work as a clerk.”</a:t>
                      </a:r>
                      <a:endParaRPr lang="en-US" sz="1200" i="1" dirty="0"/>
                    </a:p>
                  </a:txBody>
                  <a:tcPr marL="72732" marR="72732"/>
                </a:tc>
                <a:tc>
                  <a:txBody>
                    <a:bodyPr/>
                    <a:lstStyle/>
                    <a:p>
                      <a:pPr algn="l"/>
                      <a:r>
                        <a:rPr lang="en-US" sz="1200" i="0" dirty="0"/>
                        <a:t>Oral hypoglycemic, insulin when oral hypoglycemic are ineffective, referral to specialized clinic), referral to other clinic.</a:t>
                      </a:r>
                    </a:p>
                  </a:txBody>
                  <a:tcPr marL="72732" marR="72732"/>
                </a:tc>
                <a:extLst>
                  <a:ext uri="{0D108BD9-81ED-4DB2-BD59-A6C34878D82A}">
                    <a16:rowId xmlns:a16="http://schemas.microsoft.com/office/drawing/2014/main" val="1087060423"/>
                  </a:ext>
                </a:extLst>
              </a:tr>
              <a:tr h="750453">
                <a:tc>
                  <a:txBody>
                    <a:bodyPr/>
                    <a:lstStyle/>
                    <a:p>
                      <a:pPr algn="ctr"/>
                      <a:r>
                        <a:rPr lang="en-US" sz="1800" b="1" i="0" dirty="0"/>
                        <a:t>Tuberculosis</a:t>
                      </a:r>
                    </a:p>
                  </a:txBody>
                  <a:tcPr marL="72732" marR="72732" anchor="ctr"/>
                </a:tc>
                <a:tc>
                  <a:txBody>
                    <a:bodyPr/>
                    <a:lstStyle/>
                    <a:p>
                      <a:pPr algn="l"/>
                      <a:r>
                        <a:rPr lang="en-US" sz="1200" dirty="0"/>
                        <a:t>“My name is Bakari. I am 40 years old and I have been suffering from a fever and cough for some time.”</a:t>
                      </a:r>
                    </a:p>
                  </a:txBody>
                  <a:tcPr marL="72732" marR="72732"/>
                </a:tc>
                <a:tc>
                  <a:txBody>
                    <a:bodyPr/>
                    <a:lstStyle/>
                    <a:p>
                      <a:pPr algn="l"/>
                      <a:r>
                        <a:rPr lang="en-US" sz="1200" i="0" dirty="0"/>
                        <a:t>Sputum test, chest x-ray, combination therapy (or dosage, drug names, and timing), referral to TB clinic.</a:t>
                      </a:r>
                    </a:p>
                  </a:txBody>
                  <a:tcPr marL="72732" marR="72732"/>
                </a:tc>
                <a:extLst>
                  <a:ext uri="{0D108BD9-81ED-4DB2-BD59-A6C34878D82A}">
                    <a16:rowId xmlns:a16="http://schemas.microsoft.com/office/drawing/2014/main" val="2216293707"/>
                  </a:ext>
                </a:extLst>
              </a:tr>
              <a:tr h="802763">
                <a:tc>
                  <a:txBody>
                    <a:bodyPr/>
                    <a:lstStyle/>
                    <a:p>
                      <a:pPr algn="ctr"/>
                      <a:r>
                        <a:rPr lang="en-US" sz="1800" b="1" i="0" dirty="0"/>
                        <a:t>Malaria + Anemia</a:t>
                      </a:r>
                    </a:p>
                  </a:txBody>
                  <a:tcPr marL="72732" marR="72732" anchor="ctr"/>
                </a:tc>
                <a:tc>
                  <a:txBody>
                    <a:bodyPr/>
                    <a:lstStyle/>
                    <a:p>
                      <a:pPr algn="l"/>
                      <a:r>
                        <a:rPr lang="en-US" sz="1200" dirty="0"/>
                        <a:t>“I am the mother of this 4-year old boy. His name is </a:t>
                      </a:r>
                      <a:r>
                        <a:rPr lang="en-US" sz="1200" dirty="0" err="1"/>
                        <a:t>Sangeti</a:t>
                      </a:r>
                      <a:r>
                        <a:rPr lang="en-US" sz="1200"/>
                        <a:t>. He has had a fever for some time. Now he is worse, so I have come to you for help.”</a:t>
                      </a:r>
                      <a:endParaRPr lang="en-US" sz="1200" i="1"/>
                    </a:p>
                  </a:txBody>
                  <a:tcPr marL="72732" marR="7273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a:t>Artemether-lumefantrine (or dosage), artemisinin combination therapy, chloroquine, paracetamol, and iron.</a:t>
                      </a:r>
                    </a:p>
                  </a:txBody>
                  <a:tcPr marL="72732" marR="72732"/>
                </a:tc>
                <a:extLst>
                  <a:ext uri="{0D108BD9-81ED-4DB2-BD59-A6C34878D82A}">
                    <a16:rowId xmlns:a16="http://schemas.microsoft.com/office/drawing/2014/main" val="4055108225"/>
                  </a:ext>
                </a:extLst>
              </a:tr>
              <a:tr h="656806">
                <a:tc>
                  <a:txBody>
                    <a:bodyPr/>
                    <a:lstStyle/>
                    <a:p>
                      <a:pPr algn="ctr"/>
                      <a:r>
                        <a:rPr lang="en-US" sz="1800" b="1" i="0"/>
                        <a:t>Post-Partum Hemorrhage</a:t>
                      </a:r>
                    </a:p>
                  </a:txBody>
                  <a:tcPr marL="72732" marR="72732" anchor="ctr"/>
                </a:tc>
                <a:tc>
                  <a:txBody>
                    <a:bodyPr/>
                    <a:lstStyle/>
                    <a:p>
                      <a:pPr algn="l"/>
                      <a:r>
                        <a:rPr lang="en-US" sz="1200"/>
                        <a:t>“My name is </a:t>
                      </a:r>
                      <a:r>
                        <a:rPr lang="en-US" sz="1200" err="1"/>
                        <a:t>Fatuma</a:t>
                      </a:r>
                      <a:r>
                        <a:rPr lang="en-US" sz="1200"/>
                        <a:t>. I am 26 years old and I have vaginal bleeding 24 hours after delivery in a health facility.”</a:t>
                      </a:r>
                      <a:endParaRPr lang="en-US" sz="1200" i="1"/>
                    </a:p>
                  </a:txBody>
                  <a:tcPr marL="72732" marR="72732"/>
                </a:tc>
                <a:tc>
                  <a:txBody>
                    <a:bodyPr/>
                    <a:lstStyle/>
                    <a:p>
                      <a:pPr algn="l"/>
                      <a:r>
                        <a:rPr lang="en-US" sz="1200" i="0"/>
                        <a:t>Any uterotonics, an IV line, foley catheter, bimanual uterine massage. </a:t>
                      </a:r>
                    </a:p>
                    <a:p>
                      <a:pPr algn="l"/>
                      <a:endParaRPr lang="en-US" sz="1200" i="0"/>
                    </a:p>
                  </a:txBody>
                  <a:tcPr marL="72732" marR="72732"/>
                </a:tc>
                <a:extLst>
                  <a:ext uri="{0D108BD9-81ED-4DB2-BD59-A6C34878D82A}">
                    <a16:rowId xmlns:a16="http://schemas.microsoft.com/office/drawing/2014/main" val="2869467440"/>
                  </a:ext>
                </a:extLst>
              </a:tr>
              <a:tr h="917220">
                <a:tc>
                  <a:txBody>
                    <a:bodyPr/>
                    <a:lstStyle/>
                    <a:p>
                      <a:pPr algn="ctr"/>
                      <a:r>
                        <a:rPr lang="en-US" sz="1800" b="1" i="0"/>
                        <a:t>Neonatal Asphyxia</a:t>
                      </a:r>
                    </a:p>
                  </a:txBody>
                  <a:tcPr marL="72732" marR="72732" anchor="ctr">
                    <a:lnB w="12700" cap="flat" cmpd="sng" algn="ctr">
                      <a:solidFill>
                        <a:schemeClr val="tx1"/>
                      </a:solidFill>
                      <a:prstDash val="solid"/>
                      <a:round/>
                      <a:headEnd type="none" w="med" len="med"/>
                      <a:tailEnd type="none" w="med" len="med"/>
                    </a:lnB>
                  </a:tcPr>
                </a:tc>
                <a:tc>
                  <a:txBody>
                    <a:bodyPr/>
                    <a:lstStyle/>
                    <a:p>
                      <a:pPr algn="l"/>
                      <a:r>
                        <a:rPr lang="en-US" sz="1200"/>
                        <a:t>“A mother gives birth to a baby. The newborn is not crying. The newborn fails to establish regular breathing and appears pail and slightly blue. What do you do?”</a:t>
                      </a:r>
                    </a:p>
                  </a:txBody>
                  <a:tcPr marL="72732" marR="72732">
                    <a:lnB w="12700" cap="flat" cmpd="sng" algn="ctr">
                      <a:solidFill>
                        <a:schemeClr val="tx1"/>
                      </a:solidFill>
                      <a:prstDash val="solid"/>
                      <a:round/>
                      <a:headEnd type="none" w="med" len="med"/>
                      <a:tailEnd type="none" w="med" len="med"/>
                    </a:lnB>
                  </a:tcPr>
                </a:tc>
                <a:tc>
                  <a:txBody>
                    <a:bodyPr/>
                    <a:lstStyle/>
                    <a:p>
                      <a:pPr algn="l"/>
                      <a:r>
                        <a:rPr lang="en-US" sz="1200" i="0"/>
                        <a:t>Call for help, dry baby, keep baby warm, check to see if baby is breathing, place baby in a natural position, initiate resuscitation with bag/mask, and check heartrate.</a:t>
                      </a:r>
                    </a:p>
                    <a:p>
                      <a:pPr algn="l"/>
                      <a:endParaRPr lang="en-US" sz="1200" i="0"/>
                    </a:p>
                  </a:txBody>
                  <a:tcPr marL="72732" marR="72732">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1424854"/>
                  </a:ext>
                </a:extLst>
              </a:tr>
            </a:tbl>
          </a:graphicData>
        </a:graphic>
      </p:graphicFrame>
      <p:sp>
        <p:nvSpPr>
          <p:cNvPr id="14" name="Text Placeholder 13">
            <a:extLst>
              <a:ext uri="{FF2B5EF4-FFF2-40B4-BE49-F238E27FC236}">
                <a16:creationId xmlns:a16="http://schemas.microsoft.com/office/drawing/2014/main" id="{BDA2FBD1-BB44-4D58-8BFF-8FF28FEAFD44}"/>
              </a:ext>
            </a:extLst>
          </p:cNvPr>
          <p:cNvSpPr>
            <a:spLocks noGrp="1"/>
          </p:cNvSpPr>
          <p:nvPr>
            <p:ph type="body" sz="half" idx="2"/>
          </p:nvPr>
        </p:nvSpPr>
        <p:spPr/>
        <p:txBody>
          <a:bodyPr>
            <a:noAutofit/>
          </a:bodyPr>
          <a:lstStyle/>
          <a:p>
            <a:pPr>
              <a:lnSpc>
                <a:spcPct val="100000"/>
              </a:lnSpc>
              <a:spcBef>
                <a:spcPts val="0"/>
              </a:spcBef>
            </a:pPr>
            <a:r>
              <a:rPr lang="en-US" sz="1600"/>
              <a:t>The enumerator delivers the initial script and providers are asked to proceed as though the actor were a real patient. </a:t>
            </a:r>
          </a:p>
          <a:p>
            <a:pPr>
              <a:lnSpc>
                <a:spcPct val="100000"/>
              </a:lnSpc>
              <a:spcBef>
                <a:spcPts val="0"/>
              </a:spcBef>
            </a:pPr>
            <a:endParaRPr lang="en-US" sz="1600"/>
          </a:p>
          <a:p>
            <a:pPr>
              <a:lnSpc>
                <a:spcPct val="100000"/>
              </a:lnSpc>
              <a:spcBef>
                <a:spcPts val="0"/>
              </a:spcBef>
            </a:pPr>
            <a:r>
              <a:rPr lang="en-US" sz="1600"/>
              <a:t>Gives pre-scripted:</a:t>
            </a:r>
          </a:p>
          <a:p>
            <a:pPr marL="315913" indent="-228600">
              <a:lnSpc>
                <a:spcPct val="100000"/>
              </a:lnSpc>
              <a:spcBef>
                <a:spcPts val="0"/>
              </a:spcBef>
              <a:buAutoNum type="arabicParenR"/>
            </a:pPr>
            <a:r>
              <a:rPr lang="en-US" sz="1600"/>
              <a:t>Answers to history questions</a:t>
            </a:r>
          </a:p>
          <a:p>
            <a:pPr marL="315913" indent="-228600">
              <a:lnSpc>
                <a:spcPct val="100000"/>
              </a:lnSpc>
              <a:spcBef>
                <a:spcPts val="0"/>
              </a:spcBef>
              <a:buAutoNum type="arabicParenR"/>
            </a:pPr>
            <a:r>
              <a:rPr lang="en-US" sz="1600"/>
              <a:t>Descriptions of what the provider would observe for a given physical exam</a:t>
            </a:r>
          </a:p>
          <a:p>
            <a:pPr marL="315913" indent="-228600">
              <a:lnSpc>
                <a:spcPct val="100000"/>
              </a:lnSpc>
              <a:spcBef>
                <a:spcPts val="0"/>
              </a:spcBef>
              <a:buAutoNum type="arabicParenR"/>
            </a:pPr>
            <a:r>
              <a:rPr lang="en-US" sz="1600"/>
              <a:t>Results of a medical tests</a:t>
            </a:r>
          </a:p>
          <a:p>
            <a:pPr>
              <a:lnSpc>
                <a:spcPct val="100000"/>
              </a:lnSpc>
            </a:pPr>
            <a:r>
              <a:rPr lang="en-US" sz="1600"/>
              <a:t>Providers are then asked to make a diagnosis and may offer treatment recommendations but are not required to.</a:t>
            </a:r>
          </a:p>
        </p:txBody>
      </p:sp>
      <p:sp>
        <p:nvSpPr>
          <p:cNvPr id="5" name="Date Placeholder 4">
            <a:extLst>
              <a:ext uri="{FF2B5EF4-FFF2-40B4-BE49-F238E27FC236}">
                <a16:creationId xmlns:a16="http://schemas.microsoft.com/office/drawing/2014/main" id="{C383E43A-1FC4-4EE2-99E2-8B750D9A8155}"/>
              </a:ext>
            </a:extLst>
          </p:cNvPr>
          <p:cNvSpPr>
            <a:spLocks noGrp="1"/>
          </p:cNvSpPr>
          <p:nvPr>
            <p:ph type="dt" sz="half" idx="10"/>
          </p:nvPr>
        </p:nvSpPr>
        <p:spPr/>
        <p:txBody>
          <a:bodyPr/>
          <a:lstStyle/>
          <a:p>
            <a:fld id="{F69D97F0-78DC-FA43-8DD0-B31B8BA306D8}" type="datetime1">
              <a:rPr lang="en-US" smtClean="0"/>
              <a:t>4/26/21</a:t>
            </a:fld>
            <a:endParaRPr lang="en-US"/>
          </a:p>
        </p:txBody>
      </p:sp>
      <p:sp>
        <p:nvSpPr>
          <p:cNvPr id="3" name="Footer Placeholder 2">
            <a:extLst>
              <a:ext uri="{FF2B5EF4-FFF2-40B4-BE49-F238E27FC236}">
                <a16:creationId xmlns:a16="http://schemas.microsoft.com/office/drawing/2014/main" id="{3C1E83BE-D001-4708-817C-C44ECE9B08B2}"/>
              </a:ext>
            </a:extLst>
          </p:cNvPr>
          <p:cNvSpPr>
            <a:spLocks noGrp="1"/>
          </p:cNvSpPr>
          <p:nvPr>
            <p:ph type="ftr" sz="quarter" idx="11"/>
          </p:nvPr>
        </p:nvSpPr>
        <p:spPr/>
        <p:txBody>
          <a:bodyPr/>
          <a:lstStyle/>
          <a:p>
            <a:r>
              <a:rPr lang="en-US"/>
              <a:t>SDI Medical Vignette IRT Analysis</a:t>
            </a:r>
          </a:p>
        </p:txBody>
      </p:sp>
      <p:sp>
        <p:nvSpPr>
          <p:cNvPr id="6" name="Slide Number Placeholder 5">
            <a:extLst>
              <a:ext uri="{FF2B5EF4-FFF2-40B4-BE49-F238E27FC236}">
                <a16:creationId xmlns:a16="http://schemas.microsoft.com/office/drawing/2014/main" id="{326077DB-8DED-4C3D-9BCA-D2F211ABC02F}"/>
              </a:ext>
            </a:extLst>
          </p:cNvPr>
          <p:cNvSpPr>
            <a:spLocks noGrp="1"/>
          </p:cNvSpPr>
          <p:nvPr>
            <p:ph type="sldNum" sz="quarter" idx="12"/>
          </p:nvPr>
        </p:nvSpPr>
        <p:spPr/>
        <p:txBody>
          <a:bodyPr/>
          <a:lstStyle/>
          <a:p>
            <a:fld id="{4FAB73BC-B049-4115-A692-8D63A059BFB8}" type="slidenum">
              <a:rPr lang="en-US" smtClean="0"/>
              <a:pPr/>
              <a:t>4</a:t>
            </a:fld>
            <a:endParaRPr lang="en-US"/>
          </a:p>
        </p:txBody>
      </p:sp>
    </p:spTree>
    <p:extLst>
      <p:ext uri="{BB962C8B-B14F-4D97-AF65-F5344CB8AC3E}">
        <p14:creationId xmlns:p14="http://schemas.microsoft.com/office/powerpoint/2010/main" val="26989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E99A6-F4CB-4248-94AB-DF9A67CFA36A}"/>
              </a:ext>
            </a:extLst>
          </p:cNvPr>
          <p:cNvSpPr>
            <a:spLocks noGrp="1"/>
          </p:cNvSpPr>
          <p:nvPr>
            <p:ph type="title"/>
          </p:nvPr>
        </p:nvSpPr>
        <p:spPr>
          <a:xfrm>
            <a:off x="457200" y="594359"/>
            <a:ext cx="3374572" cy="1515676"/>
          </a:xfrm>
        </p:spPr>
        <p:txBody>
          <a:bodyPr>
            <a:noAutofit/>
          </a:bodyPr>
          <a:lstStyle/>
          <a:p>
            <a:r>
              <a:rPr lang="en-US" sz="2400"/>
              <a:t>History and Examinations</a:t>
            </a:r>
          </a:p>
        </p:txBody>
      </p:sp>
      <p:pic>
        <p:nvPicPr>
          <p:cNvPr id="5" name="Content Placeholder 4">
            <a:extLst>
              <a:ext uri="{FF2B5EF4-FFF2-40B4-BE49-F238E27FC236}">
                <a16:creationId xmlns:a16="http://schemas.microsoft.com/office/drawing/2014/main" id="{DA7166D5-5442-45F4-81CA-F752FD14FD6F}"/>
              </a:ext>
            </a:extLst>
          </p:cNvPr>
          <p:cNvPicPr>
            <a:picLocks noGrp="1" noChangeAspect="1"/>
          </p:cNvPicPr>
          <p:nvPr>
            <p:ph idx="1"/>
          </p:nvPr>
        </p:nvPicPr>
        <p:blipFill>
          <a:blip r:embed="rId2"/>
          <a:stretch>
            <a:fillRect/>
          </a:stretch>
        </p:blipFill>
        <p:spPr>
          <a:xfrm>
            <a:off x="4343400" y="594359"/>
            <a:ext cx="7660817" cy="5350180"/>
          </a:xfrm>
        </p:spPr>
      </p:pic>
      <p:sp>
        <p:nvSpPr>
          <p:cNvPr id="20" name="Text Placeholder 19">
            <a:extLst>
              <a:ext uri="{FF2B5EF4-FFF2-40B4-BE49-F238E27FC236}">
                <a16:creationId xmlns:a16="http://schemas.microsoft.com/office/drawing/2014/main" id="{3F9C2D50-7ED5-4D88-BB5B-44B1F6D11488}"/>
              </a:ext>
            </a:extLst>
          </p:cNvPr>
          <p:cNvSpPr>
            <a:spLocks noGrp="1"/>
          </p:cNvSpPr>
          <p:nvPr>
            <p:ph type="body" sz="half" idx="2"/>
          </p:nvPr>
        </p:nvSpPr>
        <p:spPr/>
        <p:txBody>
          <a:bodyPr>
            <a:normAutofit/>
          </a:bodyPr>
          <a:lstStyle/>
          <a:p>
            <a:pPr>
              <a:lnSpc>
                <a:spcPct val="100000"/>
              </a:lnSpc>
            </a:pPr>
            <a:r>
              <a:rPr lang="en-US"/>
              <a:t>The “patient” comes in presenting with some symptoms. The doctor can ask history questions and request examinations. For everything they ask, they are given a standardized answer.</a:t>
            </a:r>
            <a:endParaRPr lang="en-US" b="1"/>
          </a:p>
        </p:txBody>
      </p:sp>
      <p:sp>
        <p:nvSpPr>
          <p:cNvPr id="7" name="Date Placeholder 6">
            <a:extLst>
              <a:ext uri="{FF2B5EF4-FFF2-40B4-BE49-F238E27FC236}">
                <a16:creationId xmlns:a16="http://schemas.microsoft.com/office/drawing/2014/main" id="{DF999AD0-7445-46F7-8737-17F2D2782867}"/>
              </a:ext>
            </a:extLst>
          </p:cNvPr>
          <p:cNvSpPr>
            <a:spLocks noGrp="1"/>
          </p:cNvSpPr>
          <p:nvPr>
            <p:ph type="dt" sz="half" idx="10"/>
          </p:nvPr>
        </p:nvSpPr>
        <p:spPr/>
        <p:txBody>
          <a:bodyPr/>
          <a:lstStyle/>
          <a:p>
            <a:fld id="{FA53819C-0087-9046-985D-58A2594B97CB}" type="datetime1">
              <a:rPr lang="en-US" smtClean="0"/>
              <a:t>4/26/21</a:t>
            </a:fld>
            <a:endParaRPr lang="en-US"/>
          </a:p>
        </p:txBody>
      </p:sp>
      <p:sp>
        <p:nvSpPr>
          <p:cNvPr id="3" name="Footer Placeholder 2">
            <a:extLst>
              <a:ext uri="{FF2B5EF4-FFF2-40B4-BE49-F238E27FC236}">
                <a16:creationId xmlns:a16="http://schemas.microsoft.com/office/drawing/2014/main" id="{05982CF6-BA79-40F3-B70E-0AC187EBA201}"/>
              </a:ext>
            </a:extLst>
          </p:cNvPr>
          <p:cNvSpPr>
            <a:spLocks noGrp="1"/>
          </p:cNvSpPr>
          <p:nvPr>
            <p:ph type="ftr" sz="quarter" idx="11"/>
          </p:nvPr>
        </p:nvSpPr>
        <p:spPr/>
        <p:txBody>
          <a:bodyPr/>
          <a:lstStyle/>
          <a:p>
            <a:r>
              <a:rPr lang="en-US"/>
              <a:t>SDI Medical Vignette IRT Analysis</a:t>
            </a:r>
          </a:p>
        </p:txBody>
      </p:sp>
      <p:sp>
        <p:nvSpPr>
          <p:cNvPr id="6" name="Slide Number Placeholder 5">
            <a:extLst>
              <a:ext uri="{FF2B5EF4-FFF2-40B4-BE49-F238E27FC236}">
                <a16:creationId xmlns:a16="http://schemas.microsoft.com/office/drawing/2014/main" id="{E86E852A-56B1-4439-B2A3-45D2C9072AE5}"/>
              </a:ext>
            </a:extLst>
          </p:cNvPr>
          <p:cNvSpPr>
            <a:spLocks noGrp="1"/>
          </p:cNvSpPr>
          <p:nvPr>
            <p:ph type="sldNum" sz="quarter" idx="12"/>
          </p:nvPr>
        </p:nvSpPr>
        <p:spPr/>
        <p:txBody>
          <a:bodyPr/>
          <a:lstStyle/>
          <a:p>
            <a:fld id="{4FAB73BC-B049-4115-A692-8D63A059BFB8}" type="slidenum">
              <a:rPr lang="en-US" smtClean="0"/>
              <a:pPr/>
              <a:t>5</a:t>
            </a:fld>
            <a:endParaRPr lang="en-US"/>
          </a:p>
        </p:txBody>
      </p:sp>
      <p:sp>
        <p:nvSpPr>
          <p:cNvPr id="24" name="Rectangle 23">
            <a:extLst>
              <a:ext uri="{FF2B5EF4-FFF2-40B4-BE49-F238E27FC236}">
                <a16:creationId xmlns:a16="http://schemas.microsoft.com/office/drawing/2014/main" id="{8EA5273D-98C3-43CD-BEC9-3D3238D03F54}"/>
              </a:ext>
            </a:extLst>
          </p:cNvPr>
          <p:cNvSpPr/>
          <p:nvPr/>
        </p:nvSpPr>
        <p:spPr>
          <a:xfrm flipV="1">
            <a:off x="9153205" y="1719687"/>
            <a:ext cx="590870" cy="4224851"/>
          </a:xfrm>
          <a:prstGeom prst="rect">
            <a:avLst/>
          </a:prstGeom>
          <a:noFill/>
          <a:ln w="38100">
            <a:solidFill>
              <a:srgbClr val="0070C0">
                <a:alpha val="2000"/>
              </a:srgbClr>
            </a:solidFill>
          </a:ln>
          <a:effectLst>
            <a:glow rad="508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87387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15571" y="1452904"/>
            <a:ext cx="7615884" cy="4661271"/>
          </a:xfrm>
        </p:spPr>
      </p:pic>
      <p:sp>
        <p:nvSpPr>
          <p:cNvPr id="2" name="Title 1">
            <a:extLst>
              <a:ext uri="{FF2B5EF4-FFF2-40B4-BE49-F238E27FC236}">
                <a16:creationId xmlns:a16="http://schemas.microsoft.com/office/drawing/2014/main" id="{47FE99A6-F4CB-4248-94AB-DF9A67CFA36A}"/>
              </a:ext>
            </a:extLst>
          </p:cNvPr>
          <p:cNvSpPr>
            <a:spLocks noGrp="1"/>
          </p:cNvSpPr>
          <p:nvPr>
            <p:ph type="title"/>
          </p:nvPr>
        </p:nvSpPr>
        <p:spPr>
          <a:xfrm>
            <a:off x="457200" y="594359"/>
            <a:ext cx="3374572" cy="1515676"/>
          </a:xfrm>
        </p:spPr>
        <p:txBody>
          <a:bodyPr>
            <a:noAutofit/>
          </a:bodyPr>
          <a:lstStyle/>
          <a:p>
            <a:r>
              <a:rPr lang="en-US" sz="2400"/>
              <a:t>Diagnostic and treatment knowledge</a:t>
            </a:r>
          </a:p>
        </p:txBody>
      </p:sp>
      <p:sp>
        <p:nvSpPr>
          <p:cNvPr id="20" name="Text Placeholder 19">
            <a:extLst>
              <a:ext uri="{FF2B5EF4-FFF2-40B4-BE49-F238E27FC236}">
                <a16:creationId xmlns:a16="http://schemas.microsoft.com/office/drawing/2014/main" id="{3F9C2D50-7ED5-4D88-BB5B-44B1F6D11488}"/>
              </a:ext>
            </a:extLst>
          </p:cNvPr>
          <p:cNvSpPr>
            <a:spLocks noGrp="1"/>
          </p:cNvSpPr>
          <p:nvPr>
            <p:ph type="body" sz="half" idx="2"/>
          </p:nvPr>
        </p:nvSpPr>
        <p:spPr>
          <a:xfrm>
            <a:off x="457200" y="2143125"/>
            <a:ext cx="3200400" cy="4400798"/>
          </a:xfrm>
        </p:spPr>
        <p:txBody>
          <a:bodyPr>
            <a:normAutofit/>
          </a:bodyPr>
          <a:lstStyle/>
          <a:p>
            <a:pPr>
              <a:lnSpc>
                <a:spcPct val="100000"/>
              </a:lnSpc>
            </a:pPr>
            <a:r>
              <a:rPr lang="en-US"/>
              <a:t>When the provider is done with examinations, they are then asked for treatment options, including:</a:t>
            </a:r>
          </a:p>
          <a:p>
            <a:pPr marL="342900" indent="-342900">
              <a:lnSpc>
                <a:spcPct val="120000"/>
              </a:lnSpc>
              <a:spcBef>
                <a:spcPts val="0"/>
              </a:spcBef>
              <a:buFont typeface="+mj-lt"/>
              <a:buAutoNum type="arabicPeriod"/>
            </a:pPr>
            <a:r>
              <a:rPr lang="en-US"/>
              <a:t>Diagnosis</a:t>
            </a:r>
          </a:p>
          <a:p>
            <a:pPr marL="342900" indent="-342900">
              <a:lnSpc>
                <a:spcPct val="120000"/>
              </a:lnSpc>
              <a:spcBef>
                <a:spcPts val="0"/>
              </a:spcBef>
              <a:buFont typeface="+mj-lt"/>
              <a:buAutoNum type="arabicPeriod"/>
            </a:pPr>
            <a:r>
              <a:rPr lang="en-US"/>
              <a:t>Treatment</a:t>
            </a:r>
          </a:p>
          <a:p>
            <a:pPr marL="342900" indent="-342900">
              <a:lnSpc>
                <a:spcPct val="120000"/>
              </a:lnSpc>
              <a:spcBef>
                <a:spcPts val="0"/>
              </a:spcBef>
              <a:buFont typeface="+mj-lt"/>
              <a:buAutoNum type="arabicPeriod"/>
            </a:pPr>
            <a:r>
              <a:rPr lang="en-US"/>
              <a:t>Inappropriate Antibiotics</a:t>
            </a:r>
          </a:p>
          <a:p>
            <a:pPr marL="342900" indent="-342900">
              <a:lnSpc>
                <a:spcPct val="120000"/>
              </a:lnSpc>
              <a:spcBef>
                <a:spcPts val="0"/>
              </a:spcBef>
              <a:buFont typeface="+mj-lt"/>
              <a:buAutoNum type="arabicPeriod"/>
            </a:pPr>
            <a:r>
              <a:rPr lang="en-US"/>
              <a:t>Laboratory Tests</a:t>
            </a:r>
          </a:p>
          <a:p>
            <a:pPr>
              <a:lnSpc>
                <a:spcPct val="100000"/>
              </a:lnSpc>
            </a:pPr>
            <a:r>
              <a:rPr lang="en-US"/>
              <a:t>One data improvement here would be to record all meds and tests, unlike in the current vignette structure.</a:t>
            </a:r>
          </a:p>
        </p:txBody>
      </p:sp>
      <p:sp>
        <p:nvSpPr>
          <p:cNvPr id="7" name="Date Placeholder 6">
            <a:extLst>
              <a:ext uri="{FF2B5EF4-FFF2-40B4-BE49-F238E27FC236}">
                <a16:creationId xmlns:a16="http://schemas.microsoft.com/office/drawing/2014/main" id="{DF999AD0-7445-46F7-8737-17F2D2782867}"/>
              </a:ext>
            </a:extLst>
          </p:cNvPr>
          <p:cNvSpPr>
            <a:spLocks noGrp="1"/>
          </p:cNvSpPr>
          <p:nvPr>
            <p:ph type="dt" sz="half" idx="10"/>
          </p:nvPr>
        </p:nvSpPr>
        <p:spPr/>
        <p:txBody>
          <a:bodyPr/>
          <a:lstStyle/>
          <a:p>
            <a:fld id="{FA53819C-0087-9046-985D-58A2594B97CB}" type="datetime1">
              <a:rPr lang="en-US" smtClean="0"/>
              <a:t>4/26/21</a:t>
            </a:fld>
            <a:endParaRPr lang="en-US"/>
          </a:p>
        </p:txBody>
      </p:sp>
      <p:sp>
        <p:nvSpPr>
          <p:cNvPr id="3" name="Footer Placeholder 2">
            <a:extLst>
              <a:ext uri="{FF2B5EF4-FFF2-40B4-BE49-F238E27FC236}">
                <a16:creationId xmlns:a16="http://schemas.microsoft.com/office/drawing/2014/main" id="{05982CF6-BA79-40F3-B70E-0AC187EBA201}"/>
              </a:ext>
            </a:extLst>
          </p:cNvPr>
          <p:cNvSpPr>
            <a:spLocks noGrp="1"/>
          </p:cNvSpPr>
          <p:nvPr>
            <p:ph type="ftr" sz="quarter" idx="11"/>
          </p:nvPr>
        </p:nvSpPr>
        <p:spPr/>
        <p:txBody>
          <a:bodyPr/>
          <a:lstStyle/>
          <a:p>
            <a:r>
              <a:rPr lang="en-US"/>
              <a:t>SDI Medical Vignette IRT Analysis</a:t>
            </a:r>
          </a:p>
        </p:txBody>
      </p:sp>
      <p:sp>
        <p:nvSpPr>
          <p:cNvPr id="6" name="Slide Number Placeholder 5">
            <a:extLst>
              <a:ext uri="{FF2B5EF4-FFF2-40B4-BE49-F238E27FC236}">
                <a16:creationId xmlns:a16="http://schemas.microsoft.com/office/drawing/2014/main" id="{E86E852A-56B1-4439-B2A3-45D2C9072AE5}"/>
              </a:ext>
            </a:extLst>
          </p:cNvPr>
          <p:cNvSpPr>
            <a:spLocks noGrp="1"/>
          </p:cNvSpPr>
          <p:nvPr>
            <p:ph type="sldNum" sz="quarter" idx="12"/>
          </p:nvPr>
        </p:nvSpPr>
        <p:spPr/>
        <p:txBody>
          <a:bodyPr/>
          <a:lstStyle/>
          <a:p>
            <a:fld id="{4FAB73BC-B049-4115-A692-8D63A059BFB8}" type="slidenum">
              <a:rPr lang="en-US" smtClean="0"/>
              <a:pPr/>
              <a:t>6</a:t>
            </a:fld>
            <a:endParaRPr lang="en-US"/>
          </a:p>
        </p:txBody>
      </p:sp>
      <p:sp>
        <p:nvSpPr>
          <p:cNvPr id="24" name="Rectangle 23">
            <a:extLst>
              <a:ext uri="{FF2B5EF4-FFF2-40B4-BE49-F238E27FC236}">
                <a16:creationId xmlns:a16="http://schemas.microsoft.com/office/drawing/2014/main" id="{8EA5273D-98C3-43CD-BEC9-3D3238D03F54}"/>
              </a:ext>
            </a:extLst>
          </p:cNvPr>
          <p:cNvSpPr/>
          <p:nvPr/>
        </p:nvSpPr>
        <p:spPr>
          <a:xfrm flipV="1">
            <a:off x="9081642" y="1645919"/>
            <a:ext cx="587144" cy="3931127"/>
          </a:xfrm>
          <a:prstGeom prst="rect">
            <a:avLst/>
          </a:prstGeom>
          <a:noFill/>
          <a:ln w="38100">
            <a:solidFill>
              <a:srgbClr val="0070C0">
                <a:alpha val="2000"/>
              </a:srgbClr>
            </a:solidFill>
          </a:ln>
          <a:effectLst>
            <a:glow rad="508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570" y="204838"/>
            <a:ext cx="7615885" cy="1248066"/>
          </a:xfrm>
          <a:prstGeom prst="rect">
            <a:avLst/>
          </a:prstGeom>
        </p:spPr>
      </p:pic>
    </p:spTree>
    <p:extLst>
      <p:ext uri="{BB962C8B-B14F-4D97-AF65-F5344CB8AC3E}">
        <p14:creationId xmlns:p14="http://schemas.microsoft.com/office/powerpoint/2010/main" val="3016923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99B40-E023-483A-BB19-1F289FE1640A}"/>
              </a:ext>
            </a:extLst>
          </p:cNvPr>
          <p:cNvSpPr>
            <a:spLocks noGrp="1"/>
          </p:cNvSpPr>
          <p:nvPr>
            <p:ph type="title"/>
          </p:nvPr>
        </p:nvSpPr>
        <p:spPr/>
        <p:txBody>
          <a:bodyPr/>
          <a:lstStyle/>
          <a:p>
            <a:r>
              <a:rPr lang="en-US" sz="3000" dirty="0"/>
              <a:t>Comparing Across Vignettes: History Questions</a:t>
            </a:r>
          </a:p>
        </p:txBody>
      </p:sp>
      <p:sp>
        <p:nvSpPr>
          <p:cNvPr id="25" name="Text Placeholder 24">
            <a:extLst>
              <a:ext uri="{FF2B5EF4-FFF2-40B4-BE49-F238E27FC236}">
                <a16:creationId xmlns:a16="http://schemas.microsoft.com/office/drawing/2014/main" id="{49331631-F354-4E2F-9228-671558F088F1}"/>
              </a:ext>
            </a:extLst>
          </p:cNvPr>
          <p:cNvSpPr>
            <a:spLocks noGrp="1"/>
          </p:cNvSpPr>
          <p:nvPr>
            <p:ph type="body" sz="half" idx="2"/>
          </p:nvPr>
        </p:nvSpPr>
        <p:spPr/>
        <p:txBody>
          <a:bodyPr/>
          <a:lstStyle/>
          <a:p>
            <a:r>
              <a:rPr lang="en-US" dirty="0"/>
              <a:t>These numbers seem low but remember that they are driven by the denominator. A provider doesn’t necessarily have to ask a lot of questions to get the diagnosis right.</a:t>
            </a:r>
          </a:p>
          <a:p>
            <a:r>
              <a:rPr lang="en-US" dirty="0"/>
              <a:t>We will use a statistical normalization method to put these in more context later in this presentation.</a:t>
            </a:r>
          </a:p>
        </p:txBody>
      </p:sp>
      <p:sp>
        <p:nvSpPr>
          <p:cNvPr id="3" name="Date Placeholder 2">
            <a:extLst>
              <a:ext uri="{FF2B5EF4-FFF2-40B4-BE49-F238E27FC236}">
                <a16:creationId xmlns:a16="http://schemas.microsoft.com/office/drawing/2014/main" id="{4B69813B-EB53-4D53-8443-BCD7DF343176}"/>
              </a:ext>
            </a:extLst>
          </p:cNvPr>
          <p:cNvSpPr>
            <a:spLocks noGrp="1"/>
          </p:cNvSpPr>
          <p:nvPr>
            <p:ph type="dt" sz="half" idx="10"/>
          </p:nvPr>
        </p:nvSpPr>
        <p:spPr/>
        <p:txBody>
          <a:bodyPr/>
          <a:lstStyle/>
          <a:p>
            <a:fld id="{C4F5DB71-C78B-4166-BD3E-C4B392DE423A}" type="datetime1">
              <a:rPr lang="en-US" smtClean="0"/>
              <a:pPr/>
              <a:t>4/26/21</a:t>
            </a:fld>
            <a:endParaRPr lang="en-US"/>
          </a:p>
        </p:txBody>
      </p:sp>
      <p:sp>
        <p:nvSpPr>
          <p:cNvPr id="4" name="Footer Placeholder 3">
            <a:extLst>
              <a:ext uri="{FF2B5EF4-FFF2-40B4-BE49-F238E27FC236}">
                <a16:creationId xmlns:a16="http://schemas.microsoft.com/office/drawing/2014/main" id="{E4C1E9CF-66A0-4708-946A-68F35F72CCA3}"/>
              </a:ext>
            </a:extLst>
          </p:cNvPr>
          <p:cNvSpPr>
            <a:spLocks noGrp="1"/>
          </p:cNvSpPr>
          <p:nvPr>
            <p:ph type="ftr" sz="quarter" idx="11"/>
          </p:nvPr>
        </p:nvSpPr>
        <p:spPr/>
        <p:txBody>
          <a:bodyPr/>
          <a:lstStyle/>
          <a:p>
            <a:r>
              <a:rPr lang="en-US"/>
              <a:t>Cross-Country Comparison</a:t>
            </a:r>
          </a:p>
        </p:txBody>
      </p:sp>
      <p:sp>
        <p:nvSpPr>
          <p:cNvPr id="5" name="Slide Number Placeholder 4">
            <a:extLst>
              <a:ext uri="{FF2B5EF4-FFF2-40B4-BE49-F238E27FC236}">
                <a16:creationId xmlns:a16="http://schemas.microsoft.com/office/drawing/2014/main" id="{F4E6E7DC-150C-43D3-A9C1-BE2B2919313B}"/>
              </a:ext>
            </a:extLst>
          </p:cNvPr>
          <p:cNvSpPr>
            <a:spLocks noGrp="1"/>
          </p:cNvSpPr>
          <p:nvPr>
            <p:ph type="sldNum" sz="quarter" idx="12"/>
          </p:nvPr>
        </p:nvSpPr>
        <p:spPr/>
        <p:txBody>
          <a:bodyPr/>
          <a:lstStyle/>
          <a:p>
            <a:fld id="{4FAB73BC-B049-4115-A692-8D63A059BFB8}" type="slidenum">
              <a:rPr lang="en-US" smtClean="0"/>
              <a:pPr/>
              <a:t>7</a:t>
            </a:fld>
            <a:endParaRPr lang="en-US"/>
          </a:p>
        </p:txBody>
      </p:sp>
      <p:pic>
        <p:nvPicPr>
          <p:cNvPr id="10" name="Picture 9" descr="A screenshot of a computer&#10;&#10;Description automatically generated with medium confidence">
            <a:extLst>
              <a:ext uri="{FF2B5EF4-FFF2-40B4-BE49-F238E27FC236}">
                <a16:creationId xmlns:a16="http://schemas.microsoft.com/office/drawing/2014/main" id="{4D9CFB3E-A825-114C-ACA1-85CC43F491CE}"/>
              </a:ext>
            </a:extLst>
          </p:cNvPr>
          <p:cNvPicPr>
            <a:picLocks noChangeAspect="1"/>
          </p:cNvPicPr>
          <p:nvPr/>
        </p:nvPicPr>
        <p:blipFill>
          <a:blip r:embed="rId2"/>
          <a:stretch>
            <a:fillRect/>
          </a:stretch>
        </p:blipFill>
        <p:spPr>
          <a:xfrm>
            <a:off x="4272582" y="347729"/>
            <a:ext cx="7722944" cy="5563672"/>
          </a:xfrm>
          <a:prstGeom prst="rect">
            <a:avLst/>
          </a:prstGeom>
        </p:spPr>
      </p:pic>
    </p:spTree>
    <p:extLst>
      <p:ext uri="{BB962C8B-B14F-4D97-AF65-F5344CB8AC3E}">
        <p14:creationId xmlns:p14="http://schemas.microsoft.com/office/powerpoint/2010/main" val="266991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853AD-72E2-49AC-BDBF-03CC7E5BB7C3}"/>
              </a:ext>
            </a:extLst>
          </p:cNvPr>
          <p:cNvSpPr>
            <a:spLocks noGrp="1"/>
          </p:cNvSpPr>
          <p:nvPr>
            <p:ph type="title"/>
          </p:nvPr>
        </p:nvSpPr>
        <p:spPr/>
        <p:txBody>
          <a:bodyPr/>
          <a:lstStyle/>
          <a:p>
            <a:r>
              <a:rPr lang="en-US" sz="3000"/>
              <a:t>Comparing Across Vignettes: Physical Exams</a:t>
            </a:r>
          </a:p>
        </p:txBody>
      </p:sp>
      <p:sp>
        <p:nvSpPr>
          <p:cNvPr id="3" name="Date Placeholder 2">
            <a:extLst>
              <a:ext uri="{FF2B5EF4-FFF2-40B4-BE49-F238E27FC236}">
                <a16:creationId xmlns:a16="http://schemas.microsoft.com/office/drawing/2014/main" id="{A5377237-326C-49B4-BB6B-1BCECF9B54DF}"/>
              </a:ext>
            </a:extLst>
          </p:cNvPr>
          <p:cNvSpPr>
            <a:spLocks noGrp="1"/>
          </p:cNvSpPr>
          <p:nvPr>
            <p:ph type="dt" sz="half" idx="10"/>
          </p:nvPr>
        </p:nvSpPr>
        <p:spPr/>
        <p:txBody>
          <a:bodyPr/>
          <a:lstStyle/>
          <a:p>
            <a:fld id="{567A03FA-5B17-4321-A889-FF9C5EF4FF52}" type="datetime1">
              <a:rPr lang="en-US" smtClean="0"/>
              <a:pPr/>
              <a:t>4/26/21</a:t>
            </a:fld>
            <a:endParaRPr lang="en-US"/>
          </a:p>
        </p:txBody>
      </p:sp>
      <p:sp>
        <p:nvSpPr>
          <p:cNvPr id="4" name="Footer Placeholder 3">
            <a:extLst>
              <a:ext uri="{FF2B5EF4-FFF2-40B4-BE49-F238E27FC236}">
                <a16:creationId xmlns:a16="http://schemas.microsoft.com/office/drawing/2014/main" id="{80038CA0-60CB-4AFE-9262-6B3946F05F3E}"/>
              </a:ext>
            </a:extLst>
          </p:cNvPr>
          <p:cNvSpPr>
            <a:spLocks noGrp="1"/>
          </p:cNvSpPr>
          <p:nvPr>
            <p:ph type="ftr" sz="quarter" idx="11"/>
          </p:nvPr>
        </p:nvSpPr>
        <p:spPr/>
        <p:txBody>
          <a:bodyPr/>
          <a:lstStyle/>
          <a:p>
            <a:r>
              <a:rPr lang="en-US"/>
              <a:t>Cross-Country Comparison</a:t>
            </a:r>
          </a:p>
        </p:txBody>
      </p:sp>
      <p:sp>
        <p:nvSpPr>
          <p:cNvPr id="5" name="Slide Number Placeholder 4">
            <a:extLst>
              <a:ext uri="{FF2B5EF4-FFF2-40B4-BE49-F238E27FC236}">
                <a16:creationId xmlns:a16="http://schemas.microsoft.com/office/drawing/2014/main" id="{6B9CC7AC-4DA2-454A-AD85-427C5E5F54DD}"/>
              </a:ext>
            </a:extLst>
          </p:cNvPr>
          <p:cNvSpPr>
            <a:spLocks noGrp="1"/>
          </p:cNvSpPr>
          <p:nvPr>
            <p:ph type="sldNum" sz="quarter" idx="12"/>
          </p:nvPr>
        </p:nvSpPr>
        <p:spPr/>
        <p:txBody>
          <a:bodyPr/>
          <a:lstStyle/>
          <a:p>
            <a:fld id="{4FAB73BC-B049-4115-A692-8D63A059BFB8}" type="slidenum">
              <a:rPr lang="en-US" smtClean="0"/>
              <a:pPr/>
              <a:t>8</a:t>
            </a:fld>
            <a:endParaRPr lang="en-US"/>
          </a:p>
        </p:txBody>
      </p:sp>
      <p:pic>
        <p:nvPicPr>
          <p:cNvPr id="10" name="Picture 9" descr="A screenshot of a computer&#10;&#10;Description automatically generated with low confidence">
            <a:extLst>
              <a:ext uri="{FF2B5EF4-FFF2-40B4-BE49-F238E27FC236}">
                <a16:creationId xmlns:a16="http://schemas.microsoft.com/office/drawing/2014/main" id="{9AA501F6-F7CF-884C-99C2-22F9DA8819F4}"/>
              </a:ext>
            </a:extLst>
          </p:cNvPr>
          <p:cNvPicPr>
            <a:picLocks noChangeAspect="1"/>
          </p:cNvPicPr>
          <p:nvPr/>
        </p:nvPicPr>
        <p:blipFill>
          <a:blip r:embed="rId2"/>
          <a:stretch>
            <a:fillRect/>
          </a:stretch>
        </p:blipFill>
        <p:spPr>
          <a:xfrm>
            <a:off x="4704008" y="455991"/>
            <a:ext cx="7285662" cy="5152758"/>
          </a:xfrm>
          <a:prstGeom prst="rect">
            <a:avLst/>
          </a:prstGeom>
        </p:spPr>
      </p:pic>
    </p:spTree>
    <p:extLst>
      <p:ext uri="{BB962C8B-B14F-4D97-AF65-F5344CB8AC3E}">
        <p14:creationId xmlns:p14="http://schemas.microsoft.com/office/powerpoint/2010/main" val="76615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C1CB37-2365-4C88-AA9A-282B847D7ACB}"/>
              </a:ext>
            </a:extLst>
          </p:cNvPr>
          <p:cNvSpPr>
            <a:spLocks noGrp="1"/>
          </p:cNvSpPr>
          <p:nvPr>
            <p:ph type="title"/>
          </p:nvPr>
        </p:nvSpPr>
        <p:spPr/>
        <p:txBody>
          <a:bodyPr>
            <a:normAutofit/>
          </a:bodyPr>
          <a:lstStyle/>
          <a:p>
            <a:r>
              <a:rPr lang="en-US"/>
              <a:t>Correct treatment: definitions</a:t>
            </a:r>
          </a:p>
        </p:txBody>
      </p:sp>
      <p:sp>
        <p:nvSpPr>
          <p:cNvPr id="7" name="Text Placeholder 6">
            <a:extLst>
              <a:ext uri="{FF2B5EF4-FFF2-40B4-BE49-F238E27FC236}">
                <a16:creationId xmlns:a16="http://schemas.microsoft.com/office/drawing/2014/main" id="{4760BF67-9999-4026-A4FE-813E5AC83E76}"/>
              </a:ext>
            </a:extLst>
          </p:cNvPr>
          <p:cNvSpPr>
            <a:spLocks noGrp="1"/>
          </p:cNvSpPr>
          <p:nvPr>
            <p:ph type="body" sz="half" idx="2"/>
          </p:nvPr>
        </p:nvSpPr>
        <p:spPr/>
        <p:txBody>
          <a:bodyPr>
            <a:normAutofit fontScale="92500"/>
          </a:bodyPr>
          <a:lstStyle/>
          <a:p>
            <a:pPr>
              <a:lnSpc>
                <a:spcPct val="110000"/>
              </a:lnSpc>
            </a:pPr>
            <a:r>
              <a:rPr lang="en-US"/>
              <a:t>There is a fair amount of difference across settings in treatment options.</a:t>
            </a:r>
          </a:p>
          <a:p>
            <a:pPr>
              <a:lnSpc>
                <a:spcPct val="110000"/>
              </a:lnSpc>
            </a:pPr>
            <a:r>
              <a:rPr lang="en-US"/>
              <a:t>For this analysis, we graded treatment the same way for all providers using the </a:t>
            </a:r>
            <a:r>
              <a:rPr lang="en-US" i="1"/>
              <a:t>less strict </a:t>
            </a:r>
            <a:r>
              <a:rPr lang="en-US"/>
              <a:t>definition of accurate treatment listed here.</a:t>
            </a:r>
          </a:p>
          <a:p>
            <a:pPr>
              <a:lnSpc>
                <a:spcPct val="110000"/>
              </a:lnSpc>
            </a:pPr>
            <a:r>
              <a:rPr lang="en-US"/>
              <a:t>The post-partum hemorrhage and neonatal asphyxia vignettes require a management protocol are were not evaluated as “correct”.</a:t>
            </a:r>
          </a:p>
        </p:txBody>
      </p:sp>
      <p:sp>
        <p:nvSpPr>
          <p:cNvPr id="5" name="Date Placeholder 4">
            <a:extLst>
              <a:ext uri="{FF2B5EF4-FFF2-40B4-BE49-F238E27FC236}">
                <a16:creationId xmlns:a16="http://schemas.microsoft.com/office/drawing/2014/main" id="{A7C0044F-DBE5-436A-95E5-387F7B4CDD93}"/>
              </a:ext>
            </a:extLst>
          </p:cNvPr>
          <p:cNvSpPr>
            <a:spLocks noGrp="1"/>
          </p:cNvSpPr>
          <p:nvPr>
            <p:ph type="dt" sz="half" idx="10"/>
          </p:nvPr>
        </p:nvSpPr>
        <p:spPr/>
        <p:txBody>
          <a:bodyPr/>
          <a:lstStyle/>
          <a:p>
            <a:fld id="{82137796-0DCB-4FA3-BC04-A656CFCE5D7D}" type="datetime1">
              <a:rPr lang="en-US" smtClean="0"/>
              <a:t>4/26/21</a:t>
            </a:fld>
            <a:endParaRPr lang="en-US"/>
          </a:p>
        </p:txBody>
      </p:sp>
      <p:sp>
        <p:nvSpPr>
          <p:cNvPr id="3" name="Footer Placeholder 2">
            <a:extLst>
              <a:ext uri="{FF2B5EF4-FFF2-40B4-BE49-F238E27FC236}">
                <a16:creationId xmlns:a16="http://schemas.microsoft.com/office/drawing/2014/main" id="{B57B9D3B-36A4-4550-82FA-6A1B0D13F691}"/>
              </a:ext>
            </a:extLst>
          </p:cNvPr>
          <p:cNvSpPr>
            <a:spLocks noGrp="1"/>
          </p:cNvSpPr>
          <p:nvPr>
            <p:ph type="ftr" sz="quarter" idx="11"/>
          </p:nvPr>
        </p:nvSpPr>
        <p:spPr/>
        <p:txBody>
          <a:bodyPr/>
          <a:lstStyle/>
          <a:p>
            <a:r>
              <a:rPr lang="en-US"/>
              <a:t>How-To Guide</a:t>
            </a:r>
          </a:p>
        </p:txBody>
      </p:sp>
      <p:sp>
        <p:nvSpPr>
          <p:cNvPr id="4" name="Slide Number Placeholder 3">
            <a:extLst>
              <a:ext uri="{FF2B5EF4-FFF2-40B4-BE49-F238E27FC236}">
                <a16:creationId xmlns:a16="http://schemas.microsoft.com/office/drawing/2014/main" id="{FE4D3D43-40B0-4DBA-9A7C-78376462CA65}"/>
              </a:ext>
            </a:extLst>
          </p:cNvPr>
          <p:cNvSpPr>
            <a:spLocks noGrp="1"/>
          </p:cNvSpPr>
          <p:nvPr>
            <p:ph type="sldNum" sz="quarter" idx="12"/>
          </p:nvPr>
        </p:nvSpPr>
        <p:spPr/>
        <p:txBody>
          <a:bodyPr/>
          <a:lstStyle/>
          <a:p>
            <a:fld id="{4FAB73BC-B049-4115-A692-8D63A059BFB8}" type="slidenum">
              <a:rPr lang="en-US" smtClean="0"/>
              <a:pPr/>
              <a:t>9</a:t>
            </a:fld>
            <a:endParaRPr lang="en-US"/>
          </a:p>
        </p:txBody>
      </p:sp>
      <p:graphicFrame>
        <p:nvGraphicFramePr>
          <p:cNvPr id="10" name="Content Placeholder 8">
            <a:extLst>
              <a:ext uri="{FF2B5EF4-FFF2-40B4-BE49-F238E27FC236}">
                <a16:creationId xmlns:a16="http://schemas.microsoft.com/office/drawing/2014/main" id="{13415D00-BAF4-494E-B950-D5998178BA8D}"/>
              </a:ext>
            </a:extLst>
          </p:cNvPr>
          <p:cNvGraphicFramePr>
            <a:graphicFrameLocks noGrp="1"/>
          </p:cNvGraphicFramePr>
          <p:nvPr>
            <p:ph idx="1"/>
            <p:extLst>
              <p:ext uri="{D42A27DB-BD31-4B8C-83A1-F6EECF244321}">
                <p14:modId xmlns:p14="http://schemas.microsoft.com/office/powerpoint/2010/main" val="2968230672"/>
              </p:ext>
            </p:extLst>
          </p:nvPr>
        </p:nvGraphicFramePr>
        <p:xfrm>
          <a:off x="4297118" y="166524"/>
          <a:ext cx="7707886" cy="6138680"/>
        </p:xfrm>
        <a:graphic>
          <a:graphicData uri="http://schemas.openxmlformats.org/drawingml/2006/table">
            <a:tbl>
              <a:tblPr firstRow="1" bandRow="1">
                <a:tableStyleId>{9D7B26C5-4107-4FEC-AEDC-1716B250A1EF}</a:tableStyleId>
              </a:tblPr>
              <a:tblGrid>
                <a:gridCol w="2256665">
                  <a:extLst>
                    <a:ext uri="{9D8B030D-6E8A-4147-A177-3AD203B41FA5}">
                      <a16:colId xmlns:a16="http://schemas.microsoft.com/office/drawing/2014/main" val="2636763875"/>
                    </a:ext>
                  </a:extLst>
                </a:gridCol>
                <a:gridCol w="2645541">
                  <a:extLst>
                    <a:ext uri="{9D8B030D-6E8A-4147-A177-3AD203B41FA5}">
                      <a16:colId xmlns:a16="http://schemas.microsoft.com/office/drawing/2014/main" val="1484176856"/>
                    </a:ext>
                  </a:extLst>
                </a:gridCol>
                <a:gridCol w="2805680">
                  <a:extLst>
                    <a:ext uri="{9D8B030D-6E8A-4147-A177-3AD203B41FA5}">
                      <a16:colId xmlns:a16="http://schemas.microsoft.com/office/drawing/2014/main" val="1947515475"/>
                    </a:ext>
                  </a:extLst>
                </a:gridCol>
              </a:tblGrid>
              <a:tr h="402840">
                <a:tc>
                  <a:txBody>
                    <a:bodyPr/>
                    <a:lstStyle/>
                    <a:p>
                      <a:pPr algn="r"/>
                      <a:endParaRPr lang="en-US" sz="1900"/>
                    </a:p>
                  </a:txBody>
                  <a:tcPr marL="74600" marR="74600" marT="46812" marB="46812" anchor="ctr">
                    <a:solidFill>
                      <a:schemeClr val="bg1"/>
                    </a:solidFill>
                  </a:tcPr>
                </a:tc>
                <a:tc>
                  <a:txBody>
                    <a:bodyPr/>
                    <a:lstStyle/>
                    <a:p>
                      <a:pPr algn="ctr"/>
                      <a:r>
                        <a:rPr lang="en-US" sz="1700"/>
                        <a:t>Strict Definition</a:t>
                      </a:r>
                    </a:p>
                  </a:txBody>
                  <a:tcPr marL="74600" marR="74600" marT="46812" marB="46812" anchor="ctr">
                    <a:solidFill>
                      <a:schemeClr val="bg1"/>
                    </a:solidFill>
                  </a:tcPr>
                </a:tc>
                <a:tc>
                  <a:txBody>
                    <a:bodyPr/>
                    <a:lstStyle/>
                    <a:p>
                      <a:pPr algn="ctr"/>
                      <a:r>
                        <a:rPr lang="en-US" sz="1700"/>
                        <a:t>Less Strict Definition</a:t>
                      </a:r>
                    </a:p>
                  </a:txBody>
                  <a:tcPr marL="74600" marR="74600" marT="46812" marB="46812" anchor="ctr">
                    <a:solidFill>
                      <a:schemeClr val="bg1"/>
                    </a:solidFill>
                  </a:tcPr>
                </a:tc>
                <a:extLst>
                  <a:ext uri="{0D108BD9-81ED-4DB2-BD59-A6C34878D82A}">
                    <a16:rowId xmlns:a16="http://schemas.microsoft.com/office/drawing/2014/main" val="2413718497"/>
                  </a:ext>
                </a:extLst>
              </a:tr>
              <a:tr h="819406">
                <a:tc>
                  <a:txBody>
                    <a:bodyPr/>
                    <a:lstStyle/>
                    <a:p>
                      <a:pPr algn="ctr"/>
                      <a:r>
                        <a:rPr lang="en-US" sz="1500" b="1" i="0"/>
                        <a:t>Diarrhea</a:t>
                      </a:r>
                    </a:p>
                  </a:txBody>
                  <a:tcPr marL="74600" marR="74600" marT="46812" marB="46812" anchor="ctr">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358775" indent="-193675">
                        <a:buFont typeface="Arial" panose="020B0604020202020204" pitchFamily="34" charset="0"/>
                        <a:buChar char="•"/>
                      </a:pPr>
                      <a:r>
                        <a:rPr lang="en-US" sz="900"/>
                        <a:t>IV fluid rehydration</a:t>
                      </a:r>
                    </a:p>
                    <a:p>
                      <a:pPr marL="358775" indent="-193675">
                        <a:buFont typeface="Arial" panose="020B0604020202020204" pitchFamily="34" charset="0"/>
                        <a:buChar char="•"/>
                      </a:pPr>
                      <a:r>
                        <a:rPr lang="en-US" sz="900"/>
                        <a:t>nasogastric tube rehydration</a:t>
                      </a:r>
                    </a:p>
                    <a:p>
                      <a:pPr marL="358775" indent="-193675">
                        <a:buFont typeface="Arial" panose="020B0604020202020204" pitchFamily="34" charset="0"/>
                        <a:buChar char="•"/>
                      </a:pPr>
                      <a:r>
                        <a:rPr lang="en-US" sz="900"/>
                        <a:t>ORS rehydration</a:t>
                      </a:r>
                    </a:p>
                    <a:p>
                      <a:pPr marL="358775" indent="-193675">
                        <a:buFont typeface="Arial" panose="020B0604020202020204" pitchFamily="34" charset="0"/>
                        <a:buChar char="•"/>
                      </a:pPr>
                      <a:r>
                        <a:rPr lang="en-US" sz="900"/>
                        <a:t>zinc</a:t>
                      </a:r>
                    </a:p>
                  </a:txBody>
                  <a:tcPr marL="74600" marR="74600" marT="46812" marB="46812">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358775" indent="-193675">
                        <a:buFont typeface="Arial" panose="020B0604020202020204" pitchFamily="34" charset="0"/>
                        <a:buChar char="•"/>
                      </a:pPr>
                      <a:r>
                        <a:rPr lang="en-US" sz="900"/>
                        <a:t>ORS plus zinc </a:t>
                      </a:r>
                    </a:p>
                  </a:txBody>
                  <a:tcPr marL="74600" marR="74600" marT="46812" marB="46812">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125089397"/>
                  </a:ext>
                </a:extLst>
              </a:tr>
              <a:tr h="531014">
                <a:tc>
                  <a:txBody>
                    <a:bodyPr/>
                    <a:lstStyle/>
                    <a:p>
                      <a:pPr algn="ctr"/>
                      <a:r>
                        <a:rPr lang="en-US" sz="1400" b="1" i="0"/>
                        <a:t>Pneumonia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Only:</a:t>
                      </a:r>
                    </a:p>
                    <a:p>
                      <a:pPr marL="358775" indent="-193675">
                        <a:buFont typeface="Arial" panose="020B0604020202020204" pitchFamily="34" charset="0"/>
                        <a:buChar char="•"/>
                      </a:pPr>
                      <a:r>
                        <a:rPr lang="en-US" sz="900"/>
                        <a:t>amoxicillin (or dosage)</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Also allow for:</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first-line antibiotic </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any anti-pyretic </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015708247"/>
                  </a:ext>
                </a:extLst>
              </a:tr>
              <a:tr h="675210">
                <a:tc>
                  <a:txBody>
                    <a:bodyPr/>
                    <a:lstStyle/>
                    <a:p>
                      <a:pPr algn="ctr"/>
                      <a:r>
                        <a:rPr lang="en-US" sz="1500" b="1" i="0"/>
                        <a:t>Diabetes</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265113" indent="-171450" algn="l">
                        <a:buFont typeface="Arial" panose="020B0604020202020204" pitchFamily="34" charset="0"/>
                        <a:buChar char="•"/>
                      </a:pPr>
                      <a:r>
                        <a:rPr lang="en-US" sz="900" i="0"/>
                        <a:t>oral hypoglycemic</a:t>
                      </a:r>
                    </a:p>
                    <a:p>
                      <a:pPr marL="265113" indent="-171450" algn="l">
                        <a:buFont typeface="Arial" panose="020B0604020202020204" pitchFamily="34" charset="0"/>
                        <a:buChar char="•"/>
                      </a:pPr>
                      <a:r>
                        <a:rPr lang="en-US" sz="900" i="0"/>
                        <a:t>insulin when oral hypoglycemic is ineffective</a:t>
                      </a:r>
                    </a:p>
                    <a:p>
                      <a:pPr marL="265113" indent="-171450" algn="l">
                        <a:buFont typeface="Arial" panose="020B0604020202020204" pitchFamily="34" charset="0"/>
                        <a:buChar char="•"/>
                      </a:pPr>
                      <a:r>
                        <a:rPr lang="en-US" sz="900" i="0"/>
                        <a:t>referral to specialized clinic</a:t>
                      </a:r>
                      <a:endParaRPr lang="en-US" sz="900"/>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Also allow for:</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referral to another clinician in same facility</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242798505"/>
                  </a:ext>
                </a:extLst>
              </a:tr>
              <a:tr h="675210">
                <a:tc>
                  <a:txBody>
                    <a:bodyPr/>
                    <a:lstStyle/>
                    <a:p>
                      <a:pPr algn="ctr"/>
                      <a:r>
                        <a:rPr lang="en-US" sz="1500" b="1" i="0"/>
                        <a:t>Malaria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265113" indent="-171450" algn="l">
                        <a:buFont typeface="Arial" panose="020B0604020202020204" pitchFamily="34" charset="0"/>
                        <a:buChar char="•"/>
                      </a:pPr>
                      <a:r>
                        <a:rPr lang="en-US" sz="900" i="0"/>
                        <a:t>artemether-lumefantrine (or dosage)</a:t>
                      </a:r>
                    </a:p>
                    <a:p>
                      <a:pPr marL="265113" indent="-171450" algn="l">
                        <a:buFont typeface="Arial" panose="020B0604020202020204" pitchFamily="34" charset="0"/>
                        <a:buChar char="•"/>
                      </a:pPr>
                      <a:r>
                        <a:rPr lang="en-US" sz="900" i="0"/>
                        <a:t>artemisinin combination therapy</a:t>
                      </a:r>
                    </a:p>
                    <a:p>
                      <a:pPr marL="265113" indent="-171450" algn="l">
                        <a:buFont typeface="Arial" panose="020B0604020202020204" pitchFamily="34" charset="0"/>
                        <a:buChar char="•"/>
                      </a:pPr>
                      <a:r>
                        <a:rPr lang="en-US" sz="900" i="0"/>
                        <a:t>chloroquine</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Also allow for:</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paracetamol</a:t>
                      </a:r>
                      <a:r>
                        <a:rPr kumimoji="0" lang="en-US" sz="900" b="0" i="0" u="none" strike="noStrike" kern="1200" cap="none" spc="0" normalizeH="0" baseline="0" noProof="0">
                          <a:ln>
                            <a:noFill/>
                          </a:ln>
                          <a:solidFill>
                            <a:srgbClr val="000000"/>
                          </a:solidFill>
                          <a:effectLst/>
                          <a:uLnTx/>
                          <a:uFillTx/>
                          <a:latin typeface="Arial" panose="020B0604020202020204"/>
                          <a:ea typeface="+mn-ea"/>
                          <a:cs typeface="+mn-cs"/>
                        </a:rPr>
                        <a:t> </a:t>
                      </a:r>
                    </a:p>
                    <a:p>
                      <a:pPr marL="2635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iron</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524679158"/>
                  </a:ext>
                </a:extLst>
              </a:tr>
              <a:tr h="819406">
                <a:tc>
                  <a:txBody>
                    <a:bodyPr/>
                    <a:lstStyle/>
                    <a:p>
                      <a:pPr algn="ctr"/>
                      <a:r>
                        <a:rPr lang="en-US" sz="1500" b="1" i="0"/>
                        <a:t>Tuberculosis</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265113" indent="-171450" algn="l">
                        <a:buFont typeface="Arial" panose="020B0604020202020204" pitchFamily="34" charset="0"/>
                        <a:buChar char="•"/>
                      </a:pPr>
                      <a:r>
                        <a:rPr lang="en-US" sz="900" i="0"/>
                        <a:t>sputum test</a:t>
                      </a:r>
                    </a:p>
                    <a:p>
                      <a:pPr marL="265113" indent="-171450" algn="l">
                        <a:buFont typeface="Arial" panose="020B0604020202020204" pitchFamily="34" charset="0"/>
                        <a:buChar char="•"/>
                      </a:pPr>
                      <a:r>
                        <a:rPr lang="en-US" sz="900" i="0"/>
                        <a:t>chest x-ray</a:t>
                      </a:r>
                    </a:p>
                    <a:p>
                      <a:pPr marL="265113" indent="-171450" algn="l">
                        <a:buFont typeface="Arial" panose="020B0604020202020204" pitchFamily="34" charset="0"/>
                        <a:buChar char="•"/>
                      </a:pPr>
                      <a:r>
                        <a:rPr lang="en-US" sz="900" i="0"/>
                        <a:t>combination therapy (or dosage, drug names, and timing)</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Also allow for:</a:t>
                      </a:r>
                    </a:p>
                    <a:p>
                      <a:pPr marL="265113" indent="-171450" algn="l">
                        <a:buFont typeface="Arial" panose="020B0604020202020204" pitchFamily="34" charset="0"/>
                        <a:buChar char="•"/>
                      </a:pPr>
                      <a:r>
                        <a:rPr lang="en-US" sz="900" i="0"/>
                        <a:t>referral to TB clinic</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292607933"/>
                  </a:ext>
                </a:extLst>
              </a:tr>
              <a:tr h="963601">
                <a:tc>
                  <a:txBody>
                    <a:bodyPr/>
                    <a:lstStyle/>
                    <a:p>
                      <a:pPr algn="ctr"/>
                      <a:r>
                        <a:rPr lang="en-US" sz="1500" b="1" i="0"/>
                        <a:t>Post-Partum Hemorrhage</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358775" indent="-193675">
                        <a:buFont typeface="Arial" panose="020B0604020202020204" pitchFamily="34" charset="0"/>
                        <a:buChar char="•"/>
                      </a:pPr>
                      <a:r>
                        <a:rPr lang="en-GB" sz="900" kern="1200">
                          <a:solidFill>
                            <a:schemeClr val="tx1"/>
                          </a:solidFill>
                          <a:effectLst/>
                          <a:latin typeface="+mn-lt"/>
                          <a:ea typeface="+mn-ea"/>
                          <a:cs typeface="+mn-cs"/>
                        </a:rPr>
                        <a:t>determine cause</a:t>
                      </a:r>
                      <a:r>
                        <a:rPr lang="en-US" sz="900">
                          <a:effectLst/>
                        </a:rPr>
                        <a:t> </a:t>
                      </a:r>
                    </a:p>
                    <a:p>
                      <a:pPr marL="358775" marR="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any uterotonics</a:t>
                      </a:r>
                    </a:p>
                    <a:p>
                      <a:pPr marL="358775" marR="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an IV line  </a:t>
                      </a:r>
                    </a:p>
                    <a:p>
                      <a:pPr marL="358775" marR="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foley catheter </a:t>
                      </a:r>
                    </a:p>
                    <a:p>
                      <a:pPr marL="358775" marR="0" indent="-19367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a:t>bimanual uterine massage </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solidFill>
                          <a:effectLst/>
                          <a:uLnTx/>
                          <a:uFillTx/>
                          <a:latin typeface="+mn-lt"/>
                          <a:ea typeface="+mn-ea"/>
                          <a:cs typeface="+mn-cs"/>
                        </a:rPr>
                        <a:t>Also allow for:</a:t>
                      </a:r>
                    </a:p>
                    <a:p>
                      <a:pPr marL="265113"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t>oxytocin </a:t>
                      </a:r>
                    </a:p>
                    <a:p>
                      <a:pPr marL="265113"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t>another uterotonic drug </a:t>
                      </a:r>
                    </a:p>
                    <a:p>
                      <a:pPr marL="265113"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t>misoprostol </a:t>
                      </a:r>
                    </a:p>
                    <a:p>
                      <a:pPr marL="265113"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t>ergometrine </a:t>
                      </a:r>
                    </a:p>
                    <a:p>
                      <a:pPr marL="265113"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i="0"/>
                        <a:t>prostaglandin </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1877924032"/>
                  </a:ext>
                </a:extLst>
              </a:tr>
              <a:tr h="1251993">
                <a:tc>
                  <a:txBody>
                    <a:bodyPr/>
                    <a:lstStyle/>
                    <a:p>
                      <a:pPr algn="ctr"/>
                      <a:r>
                        <a:rPr lang="en-US" sz="1500" b="1" i="0"/>
                        <a:t>Neonatal Asphyxia</a:t>
                      </a:r>
                    </a:p>
                  </a:txBody>
                  <a:tcPr marL="74600" marR="74600" marT="46812" marB="46812" anchor="ct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Either:</a:t>
                      </a:r>
                    </a:p>
                    <a:p>
                      <a:pPr marL="358775" indent="-193675">
                        <a:buFont typeface="Arial" panose="020B0604020202020204" pitchFamily="34" charset="0"/>
                        <a:buChar char="•"/>
                      </a:pPr>
                      <a:r>
                        <a:rPr lang="en-US" sz="900"/>
                        <a:t>Cry for help</a:t>
                      </a:r>
                    </a:p>
                    <a:p>
                      <a:pPr marL="358775" indent="-193675">
                        <a:buFont typeface="Arial" panose="020B0604020202020204" pitchFamily="34" charset="0"/>
                        <a:buChar char="•"/>
                      </a:pPr>
                      <a:r>
                        <a:rPr lang="en-US" sz="900"/>
                        <a:t>Dry baby</a:t>
                      </a:r>
                    </a:p>
                    <a:p>
                      <a:pPr marL="358775" indent="-193675">
                        <a:buFont typeface="Arial" panose="020B0604020202020204" pitchFamily="34" charset="0"/>
                        <a:buChar char="•"/>
                      </a:pPr>
                      <a:r>
                        <a:rPr lang="en-US" sz="900"/>
                        <a:t>Keep baby warm</a:t>
                      </a:r>
                    </a:p>
                    <a:p>
                      <a:pPr marL="358775" indent="-193675">
                        <a:buFont typeface="Arial" panose="020B0604020202020204" pitchFamily="34" charset="0"/>
                        <a:buChar char="•"/>
                      </a:pPr>
                      <a:r>
                        <a:rPr lang="en-US" sz="900"/>
                        <a:t>Check if baby is breathing</a:t>
                      </a:r>
                    </a:p>
                    <a:p>
                      <a:pPr marL="358775" indent="-193675">
                        <a:buFont typeface="Arial" panose="020B0604020202020204" pitchFamily="34" charset="0"/>
                        <a:buChar char="•"/>
                      </a:pPr>
                      <a:r>
                        <a:rPr lang="en-US" sz="900"/>
                        <a:t>Place baby in natural position</a:t>
                      </a:r>
                    </a:p>
                    <a:p>
                      <a:pPr marL="358775" indent="-193675">
                        <a:buFont typeface="Arial" panose="020B0604020202020204" pitchFamily="34" charset="0"/>
                        <a:buChar char="•"/>
                      </a:pPr>
                      <a:r>
                        <a:rPr lang="en-US" sz="900"/>
                        <a:t>Initiate resuscitation with bag/mask</a:t>
                      </a:r>
                    </a:p>
                    <a:p>
                      <a:pPr marL="358775" indent="-193675">
                        <a:buFont typeface="Arial" panose="020B0604020202020204" pitchFamily="34" charset="0"/>
                        <a:buChar char="•"/>
                      </a:pPr>
                      <a:r>
                        <a:rPr lang="en-US" sz="900"/>
                        <a:t>Check heartrate </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tc>
                  <a:txBody>
                    <a:bodyPr/>
                    <a:lstStyle/>
                    <a:p>
                      <a:pPr marL="92075" indent="0">
                        <a:buFont typeface="Arial" panose="020B0604020202020204" pitchFamily="34" charset="0"/>
                        <a:buNone/>
                      </a:pPr>
                      <a:r>
                        <a:rPr lang="en-US" sz="900"/>
                        <a:t>Also allow for:</a:t>
                      </a:r>
                    </a:p>
                    <a:p>
                      <a:pPr marL="358775" indent="-193675">
                        <a:buFont typeface="Arial" panose="020B0604020202020204" pitchFamily="34" charset="0"/>
                        <a:buChar char="•"/>
                      </a:pPr>
                      <a:r>
                        <a:rPr lang="en-US" sz="900"/>
                        <a:t>At least half of the 7 options in the strict definition</a:t>
                      </a:r>
                    </a:p>
                  </a:txBody>
                  <a:tcPr marL="74600" marR="74600" marT="46812" marB="46812">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solidFill>
                      <a:schemeClr val="bg1"/>
                    </a:solidFill>
                  </a:tcPr>
                </a:tc>
                <a:extLst>
                  <a:ext uri="{0D108BD9-81ED-4DB2-BD59-A6C34878D82A}">
                    <a16:rowId xmlns:a16="http://schemas.microsoft.com/office/drawing/2014/main" val="333960875"/>
                  </a:ext>
                </a:extLst>
              </a:tr>
            </a:tbl>
          </a:graphicData>
        </a:graphic>
      </p:graphicFrame>
    </p:spTree>
    <p:extLst>
      <p:ext uri="{BB962C8B-B14F-4D97-AF65-F5344CB8AC3E}">
        <p14:creationId xmlns:p14="http://schemas.microsoft.com/office/powerpoint/2010/main" val="1979621154"/>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qutub_sp_ppsa" id="{BFDF25C4-40D9-4A4A-8933-839A9179159E}" vid="{A88EAED9-7655-C246-AC55-CA6B0CAA8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QUTUB</Template>
  <TotalTime>22289</TotalTime>
  <Words>2475</Words>
  <Application>Microsoft Macintosh PowerPoint</Application>
  <PresentationFormat>Widescreen</PresentationFormat>
  <Paragraphs>328</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Helvetica</vt:lpstr>
      <vt:lpstr>Wingdings 2</vt:lpstr>
      <vt:lpstr>Retrospect</vt:lpstr>
      <vt:lpstr>Service Delivery Indicators</vt:lpstr>
      <vt:lpstr>Facility Demography Summary</vt:lpstr>
      <vt:lpstr>Provider Demography Summary</vt:lpstr>
      <vt:lpstr>Vignettes: Description</vt:lpstr>
      <vt:lpstr>History and Examinations</vt:lpstr>
      <vt:lpstr>Diagnostic and treatment knowledge</vt:lpstr>
      <vt:lpstr>Comparing Across Vignettes: History Questions</vt:lpstr>
      <vt:lpstr>Comparing Across Vignettes: Physical Exams</vt:lpstr>
      <vt:lpstr>Correct treatment: definitions</vt:lpstr>
      <vt:lpstr>Coding “Accurate Diagnosis”</vt:lpstr>
      <vt:lpstr>Comparing Across Vignettes: Correct Diagnoses</vt:lpstr>
      <vt:lpstr>Comparing Across Vignettes: Correct treatment</vt:lpstr>
      <vt:lpstr>Comparing Across Vignettes: Tests</vt:lpstr>
      <vt:lpstr>Using psychometrics to “score” vignettes and assess treatment variations</vt:lpstr>
      <vt:lpstr>How do we read an IRT score?</vt:lpstr>
      <vt:lpstr>What does the score distribution look like?</vt:lpstr>
      <vt:lpstr>Benchmarking IRT vignettes scores</vt:lpstr>
      <vt:lpstr>Cross-country Ability Score Distributions</vt:lpstr>
      <vt:lpstr>Within-country Ability Score Distributions</vt:lpstr>
      <vt:lpstr>IRT Scores predict correct management – and unnecessary management.</vt:lpstr>
      <vt:lpstr>IRT is a predictor of diagnosis across countries.</vt:lpstr>
      <vt:lpstr>IRT is a predictor of treatment across countries.</vt:lpstr>
      <vt:lpstr>Summary: Variation Across Countries</vt:lpstr>
      <vt:lpstr>Rural-Urban Variation</vt:lpstr>
      <vt:lpstr>Public-Private Variation</vt:lpstr>
      <vt:lpstr>Facility Level Variation</vt:lpstr>
      <vt:lpstr>Provider Identity Summary</vt:lpstr>
      <vt:lpstr>Male-Female Variation</vt:lpstr>
      <vt:lpstr>Educational Variation</vt:lpstr>
      <vt:lpstr>Professional Variation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Anna Konstantinova</dc:creator>
  <cp:lastModifiedBy>Michael Orevba</cp:lastModifiedBy>
  <cp:revision>344</cp:revision>
  <dcterms:created xsi:type="dcterms:W3CDTF">2017-07-14T13:28:34Z</dcterms:created>
  <dcterms:modified xsi:type="dcterms:W3CDTF">2021-04-26T17:03:22Z</dcterms:modified>
</cp:coreProperties>
</file>